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Anton"/>
      <p:regular r:id="rId77"/>
    </p:embeddedFont>
    <p:embeddedFont>
      <p:font typeface="Didact Gothic"/>
      <p:regular r:id="rId78"/>
    </p:embeddedFont>
    <p:embeddedFont>
      <p:font typeface="Helvetica Neue"/>
      <p:regular r:id="rId79"/>
      <p:bold r:id="rId80"/>
      <p:italic r:id="rId81"/>
      <p:boldItalic r:id="rId82"/>
    </p:embeddedFont>
    <p:embeddedFont>
      <p:font typeface="Helvetica Neue Light"/>
      <p:regular r:id="rId83"/>
      <p:bold r:id="rId84"/>
      <p:italic r:id="rId85"/>
      <p:boldItalic r:id="rId86"/>
    </p:embeddedFont>
    <p:embeddedFont>
      <p:font typeface="DM Sans"/>
      <p:regular r:id="rId87"/>
      <p:bold r:id="rId88"/>
      <p:italic r:id="rId89"/>
      <p:boldItalic r:id="rId90"/>
    </p:embeddedFont>
    <p:embeddedFont>
      <p:font typeface="Comfortaa"/>
      <p:regular r:id="rId91"/>
      <p:bold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D18AF8-69BB-48A2-9B63-3F16C8E35040}">
  <a:tblStyle styleId="{14D18AF8-69BB-48A2-9B63-3F16C8E35040}"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36.xml"/><Relationship Id="rId86" Type="http://schemas.openxmlformats.org/officeDocument/2006/relationships/font" Target="fonts/HelveticaNeueLight-boldItalic.fntdata"/><Relationship Id="rId41" Type="http://schemas.openxmlformats.org/officeDocument/2006/relationships/slide" Target="slides/slide35.xml"/><Relationship Id="rId85" Type="http://schemas.openxmlformats.org/officeDocument/2006/relationships/font" Target="fonts/HelveticaNeueLight-italic.fntdata"/><Relationship Id="rId44" Type="http://schemas.openxmlformats.org/officeDocument/2006/relationships/slide" Target="slides/slide38.xml"/><Relationship Id="rId88" Type="http://schemas.openxmlformats.org/officeDocument/2006/relationships/font" Target="fonts/DMSans-bold.fntdata"/><Relationship Id="rId43" Type="http://schemas.openxmlformats.org/officeDocument/2006/relationships/slide" Target="slides/slide37.xml"/><Relationship Id="rId87" Type="http://schemas.openxmlformats.org/officeDocument/2006/relationships/font" Target="fonts/DMSans-regular.fntdata"/><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font" Target="fonts/DMSans-italic.fntdata"/><Relationship Id="rId80" Type="http://schemas.openxmlformats.org/officeDocument/2006/relationships/font" Target="fonts/HelveticaNeue-bold.fntdata"/><Relationship Id="rId82" Type="http://schemas.openxmlformats.org/officeDocument/2006/relationships/font" Target="fonts/HelveticaNeue-boldItalic.fntdata"/><Relationship Id="rId81"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Anton-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HelveticaNeue-regular.fntdata"/><Relationship Id="rId34" Type="http://schemas.openxmlformats.org/officeDocument/2006/relationships/slide" Target="slides/slide28.xml"/><Relationship Id="rId78" Type="http://schemas.openxmlformats.org/officeDocument/2006/relationships/font" Target="fonts/DidactGothic-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Comfortaa-regular.fntdata"/><Relationship Id="rId90" Type="http://schemas.openxmlformats.org/officeDocument/2006/relationships/font" Target="fonts/DMSans-boldItalic.fntdata"/><Relationship Id="rId92" Type="http://schemas.openxmlformats.org/officeDocument/2006/relationships/font" Target="fonts/Comfortaa-bold.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29be243a0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29be243a0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d869e21d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d869e21d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ef10a24a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ef10a24a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ef10a24a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ef10a24a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ef10a24a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ef10a24a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ef10a24a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ef10a24a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ef10a24a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ef10a24a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ef10a24a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ef10a24a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ef10a24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ef10a24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ef10a24a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ef10a24a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3ef10a24a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3ef10a24a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ef10a24a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3ef10a24a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ef10a24a9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ef10a24a9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3ef10a24a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3ef10a24a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ef10a24a9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3ef10a24a9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0d869e21d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0d869e21d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0d8ab2ab7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0d8ab2ab7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3ef10a24a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3ef10a24a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ef10a24a9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3ef10a24a9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d8ab2ab7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0d8ab2ab7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ef10a24a9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3ef10a24a9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eb5a9f3a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0eb5a9f3a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ef10a24a9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ef10a24a9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ef10a24a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ef10a24a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3ef10a24a9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3ef10a24a9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0d8ab2ab7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0d8ab2ab7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3ef10a24a9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3ef10a24a9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ef10a24a9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ef10a24a9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3ef10a24a9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3ef10a24a9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3ef10a24a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3ef10a24a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ef10a24a9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ef10a24a9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La grilla puede ser de varios tamaños, como dijimos antes, esto va a depender de la resolución del usuario. A continuación les brindamos las medidas que utiliza el framework para reacomodar los divs con sus respectivas clases:</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ef10a24a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ef10a24a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De esta manera logramos que el elemento ocupe distintas columnas de la grilla, dependiendo de la resolución del usuario, sin agregar o modificar el archivo de estilos, lo cual ahorra mucho tiempo a la hora del ajuste responsivo.</a:t>
            </a:r>
            <a:endParaRPr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rPr lang="es" sz="1200">
                <a:solidFill>
                  <a:schemeClr val="dk1"/>
                </a:solidFill>
                <a:latin typeface="Didact Gothic"/>
                <a:ea typeface="Didact Gothic"/>
                <a:cs typeface="Didact Gothic"/>
                <a:sym typeface="Didact Gothic"/>
              </a:rPr>
              <a:t>También se pueden ocupar algunas columnas de la grilla dejando un espacio libre a los costados. Para ello se utilizan las clases con offset: </a:t>
            </a:r>
            <a:r>
              <a:rPr i="1" lang="es" sz="1200">
                <a:solidFill>
                  <a:schemeClr val="dk1"/>
                </a:solidFill>
                <a:latin typeface="Didact Gothic"/>
                <a:ea typeface="Didact Gothic"/>
                <a:cs typeface="Didact Gothic"/>
                <a:sym typeface="Didact Gothic"/>
              </a:rPr>
              <a:t>.col-md-offset-4</a:t>
            </a:r>
            <a:endParaRPr i="1" sz="1200">
              <a:solidFill>
                <a:schemeClr val="dk1"/>
              </a:solidFill>
              <a:latin typeface="Didact Gothic"/>
              <a:ea typeface="Didact Gothic"/>
              <a:cs typeface="Didact Gothic"/>
              <a:sym typeface="Didact Gothic"/>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chemeClr val="lt1"/>
              </a:highlight>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ef10a24a9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ef10a24a9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ef10a24a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ef10a24a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ef10a24a9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ef10a24a9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3ef10a24a9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3ef10a24a9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3ef10a24a9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3ef10a24a9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3ef10a24a9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3ef10a24a9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10f2b7106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10f2b7106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3ef10a24a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3ef10a24a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3ef10a24a9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3ef10a24a9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3ef10a24a9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3ef10a24a9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3ef10a24a9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3ef10a24a9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3ef10a24a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3ef10a24a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0c85a42a20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0c85a42a20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Cuando el curso cuenta con FAQs corresponde esta slide de “Preguntas”</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0c704f317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0c704f317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Momento de consolidación de aprendizajes: integrar bootstrap y maquetar</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c704f31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0c704f31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0c85a42a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10c85a42a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Para profes/tutores: recomendamos hacerlo con componentes predeterminados para que lleguen con los tiempos, pueden elegir otros.</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4055693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14055693a1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50">
                <a:solidFill>
                  <a:schemeClr val="dk1"/>
                </a:solidFill>
                <a:highlight>
                  <a:srgbClr val="E0FF00"/>
                </a:highlight>
                <a:latin typeface="Helvetica Neue"/>
                <a:ea typeface="Helvetica Neue"/>
                <a:cs typeface="Helvetica Neue"/>
                <a:sym typeface="Helvetica Neue"/>
              </a:rPr>
              <a:t>Para profes/tutores:</a:t>
            </a:r>
            <a:r>
              <a:rPr lang="es" sz="1250">
                <a:solidFill>
                  <a:schemeClr val="dk1"/>
                </a:solidFill>
                <a:latin typeface="Helvetica Neue"/>
                <a:ea typeface="Helvetica Neue"/>
                <a:cs typeface="Helvetica Neue"/>
                <a:sym typeface="Helvetica Neue"/>
              </a:rPr>
              <a:t> Si bien las actividades recomendadas no son obligatorias ni reciben corrección, corresponden a ejercicios que aportan a la construcción de las pre entregas y Proyecto Final. Por lo cual les sugerimos que insistan a los estudiantes con que los resuelvan, además, las dificultades con las que se encuentren serán contenido para los Afterclass</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0c85a42a2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0c85a42a2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accent4"/>
                </a:highlight>
              </a:rPr>
              <a:t>Para profes/tutores:</a:t>
            </a:r>
            <a:r>
              <a:rPr lang="es">
                <a:solidFill>
                  <a:schemeClr val="dk1"/>
                </a:solidFill>
              </a:rPr>
              <a:t> Sugerimos leer la consigna del workbook en clase para despejar posibles dudas de los/as estudiantes.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3ef10a24a9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3ef10a24a9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0d869e21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0d869e21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3ef10a24a9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3ef10a24a9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3ef10a24a9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3ef10a24a9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3ef10a24a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3ef10a24a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3ef10a24a9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3ef10a24a9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0c85a42a20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0c85a42a2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0c85a42a2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0c85a42a2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0eb5a9f3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10eb5a9f3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0eb5a9f3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0eb5a9f3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0f2b71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10f2b71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3ef10a24a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3ef10a24a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ef10a24a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ef10a24a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latin typeface="DM Sans"/>
                <a:ea typeface="DM Sans"/>
                <a:cs typeface="DM Sans"/>
                <a:sym typeface="DM Sans"/>
              </a:rPr>
              <a:t>Los modelos para el desarrollo web han evolucionado mucho en la última década, existen multitud de aplicaciones, frameworks, librerías, arquitecturas y sistemas de publicación en diferentes versiones que a su vez reciben cambios o mejoran con el tiempo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2.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hyperlink" Target="https://www.arweb.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7.png"/><Relationship Id="rId5" Type="http://schemas.openxmlformats.org/officeDocument/2006/relationships/hyperlink" Target="https://v4-alpha.getbootstrap.com/getting-started/browsers-devic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hyperlink" Target="https://codepen.io/anon/pen/BYyGKd/" TargetMode="External"/><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18.jpg"/><Relationship Id="rId5" Type="http://schemas.openxmlformats.org/officeDocument/2006/relationships/hyperlink" Target="https://getbootstrap.com/docs/4.0/getting-started/downloa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22.gif"/><Relationship Id="rId5" Type="http://schemas.openxmlformats.org/officeDocument/2006/relationships/image" Target="../media/image23.png"/><Relationship Id="rId6"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hyperlink" Target="https://codepen.io/anon/pen/BYyGKd/" TargetMode="External"/><Relationship Id="rId5"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hyperlink" Target="http://getbootstrap.com/css/#type"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slide" Target="/ppt/slides/slide7.xml"/><Relationship Id="rId6" Type="http://schemas.openxmlformats.org/officeDocument/2006/relationships/slide" Target="/ppt/slides/slide10.xml"/><Relationship Id="rId7" Type="http://schemas.openxmlformats.org/officeDocument/2006/relationships/slide" Target="/ppt/slides/slide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59.png"/><Relationship Id="rId4" Type="http://schemas.openxmlformats.org/officeDocument/2006/relationships/image" Target="../media/image40.png"/><Relationship Id="rId5"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9.png"/><Relationship Id="rId4" Type="http://schemas.openxmlformats.org/officeDocument/2006/relationships/hyperlink" Target="https://www.w3schools.com/bootstrap4/bootstrap_button_groups.asp"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s://view.genial.ly/61a7993f3ef3cf0dac4e4b9c/interactive-content-faqs-desarrollo-web"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64.png"/><Relationship Id="rId4" Type="http://schemas.openxmlformats.org/officeDocument/2006/relationships/image" Target="../media/image44.png"/><Relationship Id="rId5" Type="http://schemas.openxmlformats.org/officeDocument/2006/relationships/image" Target="../media/image2.png"/><Relationship Id="rId6" Type="http://schemas.openxmlformats.org/officeDocument/2006/relationships/hyperlink" Target="https://www.pexels.com/es-es/foto/ordenador-portatil-oficina-internet-tecnologia-177598/"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7.xml"/><Relationship Id="rId3" Type="http://schemas.openxmlformats.org/officeDocument/2006/relationships/image" Target="../media/image5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47.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47.png"/><Relationship Id="rId4" Type="http://schemas.openxmlformats.org/officeDocument/2006/relationships/image" Target="../media/image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7.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47.png"/><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60.png"/><Relationship Id="rId4" Type="http://schemas.openxmlformats.org/officeDocument/2006/relationships/hyperlink" Target="https://www.w3schools.com/bootstrap4/default.asp"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5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50.png"/><Relationship Id="rId5" Type="http://schemas.openxmlformats.org/officeDocument/2006/relationships/image" Target="../media/image12.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Bootstrap</a:t>
            </a:r>
            <a:endParaRPr b="1" sz="4000">
              <a:solidFill>
                <a:srgbClr val="EA90FF"/>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funciona?</a:t>
            </a:r>
            <a:endParaRPr b="1" sz="4000">
              <a:solidFill>
                <a:schemeClr val="dk1"/>
              </a:solidFill>
              <a:latin typeface="DM Sans"/>
              <a:ea typeface="DM Sans"/>
              <a:cs typeface="DM Sans"/>
              <a:sym typeface="DM Sans"/>
            </a:endParaRPr>
          </a:p>
        </p:txBody>
      </p:sp>
      <p:pic>
        <p:nvPicPr>
          <p:cNvPr id="167" name="Google Shape;167;p2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68" name="Google Shape;168;p25"/>
          <p:cNvPicPr preferRelativeResize="0"/>
          <p:nvPr/>
        </p:nvPicPr>
        <p:blipFill>
          <a:blip r:embed="rId4">
            <a:alphaModFix/>
          </a:blip>
          <a:stretch>
            <a:fillRect/>
          </a:stretch>
        </p:blipFill>
        <p:spPr>
          <a:xfrm>
            <a:off x="1207575" y="1468638"/>
            <a:ext cx="6360350" cy="2704732"/>
          </a:xfrm>
          <a:prstGeom prst="rect">
            <a:avLst/>
          </a:prstGeom>
          <a:noFill/>
          <a:ln cap="flat" cmpd="sng" w="28575">
            <a:solidFill>
              <a:schemeClr val="lt1"/>
            </a:solidFill>
            <a:prstDash val="solid"/>
            <a:round/>
            <a:headEnd len="sm" w="sm" type="none"/>
            <a:tailEnd len="sm" w="sm" type="none"/>
          </a:ln>
        </p:spPr>
      </p:pic>
      <p:sp>
        <p:nvSpPr>
          <p:cNvPr id="169" name="Google Shape;169;p25"/>
          <p:cNvSpPr txBox="1"/>
          <p:nvPr/>
        </p:nvSpPr>
        <p:spPr>
          <a:xfrm>
            <a:off x="3433125" y="1697975"/>
            <a:ext cx="1710300" cy="5328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 sz="2100">
                <a:latin typeface="Comfortaa"/>
                <a:ea typeface="Comfortaa"/>
                <a:cs typeface="Comfortaa"/>
                <a:sym typeface="Comfortaa"/>
              </a:rPr>
              <a:t>Tu  Código</a:t>
            </a:r>
            <a:endParaRPr b="1" sz="2100">
              <a:latin typeface="Comfortaa"/>
              <a:ea typeface="Comfortaa"/>
              <a:cs typeface="Comfortaa"/>
              <a:sym typeface="Comfortaa"/>
            </a:endParaRPr>
          </a:p>
        </p:txBody>
      </p:sp>
      <p:sp>
        <p:nvSpPr>
          <p:cNvPr id="170" name="Google Shape;170;p25"/>
          <p:cNvSpPr txBox="1"/>
          <p:nvPr/>
        </p:nvSpPr>
        <p:spPr>
          <a:xfrm>
            <a:off x="4606875" y="2731925"/>
            <a:ext cx="1850400" cy="3306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1500">
                <a:latin typeface="Helvetica Neue Light"/>
                <a:ea typeface="Helvetica Neue Light"/>
                <a:cs typeface="Helvetica Neue Light"/>
                <a:sym typeface="Helvetica Neue Light"/>
              </a:rPr>
              <a:t>el framework llama a tu código</a:t>
            </a:r>
            <a:endParaRPr sz="1500">
              <a:latin typeface="Helvetica Neue Light"/>
              <a:ea typeface="Helvetica Neue Light"/>
              <a:cs typeface="Helvetica Neue Light"/>
              <a:sym typeface="Helvetica Neue Light"/>
            </a:endParaRPr>
          </a:p>
        </p:txBody>
      </p:sp>
      <p:sp>
        <p:nvSpPr>
          <p:cNvPr id="171" name="Google Shape;171;p25"/>
          <p:cNvSpPr txBox="1"/>
          <p:nvPr/>
        </p:nvSpPr>
        <p:spPr>
          <a:xfrm>
            <a:off x="2282650" y="2540881"/>
            <a:ext cx="1710300" cy="532800"/>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s" sz="1500">
                <a:latin typeface="Helvetica Neue Light"/>
                <a:ea typeface="Helvetica Neue Light"/>
                <a:cs typeface="Helvetica Neue Light"/>
                <a:sym typeface="Helvetica Neue Light"/>
              </a:rPr>
              <a:t>llama a la/s librería/s</a:t>
            </a:r>
            <a:endParaRPr sz="1500">
              <a:latin typeface="Helvetica Neue Light"/>
              <a:ea typeface="Helvetica Neue Light"/>
              <a:cs typeface="Helvetica Neue Light"/>
              <a:sym typeface="Helvetica Neue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Conociendo Bootstrap</a:t>
            </a:r>
            <a:endParaRPr b="1" sz="4000">
              <a:solidFill>
                <a:schemeClr val="dk1"/>
              </a:solidFill>
              <a:latin typeface="DM Sans"/>
              <a:ea typeface="DM Sans"/>
              <a:cs typeface="DM Sans"/>
              <a:sym typeface="DM Sans"/>
            </a:endParaRPr>
          </a:p>
        </p:txBody>
      </p:sp>
      <p:sp>
        <p:nvSpPr>
          <p:cNvPr id="177" name="Google Shape;177;p26"/>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 </a:t>
            </a:r>
            <a:r>
              <a:rPr lang="es" sz="1350">
                <a:highlight>
                  <a:schemeClr val="accent6"/>
                </a:highlight>
                <a:latin typeface="DM Sans"/>
                <a:ea typeface="DM Sans"/>
                <a:cs typeface="DM Sans"/>
                <a:sym typeface="DM Sans"/>
              </a:rPr>
              <a:t>framework </a:t>
            </a:r>
            <a:r>
              <a:rPr lang="es" sz="1350">
                <a:latin typeface="DM Sans"/>
                <a:ea typeface="DM Sans"/>
                <a:cs typeface="DM Sans"/>
                <a:sym typeface="DM Sans"/>
              </a:rPr>
              <a:t>originalmente creado por Twitter, que permite crear interfaces web con CSS y JavaScript, y cuya particularidad es la de adaptar la interfaz del sitio web al tamaño del dispositivo en que se visualice </a:t>
            </a:r>
            <a:r>
              <a:rPr b="1" lang="es" sz="1350">
                <a:latin typeface="DM Sans"/>
                <a:ea typeface="DM Sans"/>
                <a:cs typeface="DM Sans"/>
                <a:sym typeface="DM Sans"/>
              </a:rPr>
              <a:t>(es responsive).</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78" name="Google Shape;178;p26"/>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179" name="Google Shape;179;p26"/>
          <p:cNvPicPr preferRelativeResize="0"/>
          <p:nvPr/>
        </p:nvPicPr>
        <p:blipFill>
          <a:blip r:embed="rId4">
            <a:alphaModFix/>
          </a:blip>
          <a:stretch>
            <a:fillRect/>
          </a:stretch>
        </p:blipFill>
        <p:spPr>
          <a:xfrm>
            <a:off x="5589025" y="1291988"/>
            <a:ext cx="3079475" cy="3079475"/>
          </a:xfrm>
          <a:prstGeom prst="rect">
            <a:avLst/>
          </a:prstGeom>
          <a:noFill/>
          <a:ln>
            <a:noFill/>
          </a:ln>
        </p:spPr>
      </p:pic>
      <p:sp>
        <p:nvSpPr>
          <p:cNvPr id="180" name="Google Shape;180;p26"/>
          <p:cNvSpPr txBox="1"/>
          <p:nvPr/>
        </p:nvSpPr>
        <p:spPr>
          <a:xfrm>
            <a:off x="642925" y="4591613"/>
            <a:ext cx="4163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DM Sans"/>
                <a:ea typeface="DM Sans"/>
                <a:cs typeface="DM Sans"/>
                <a:sym typeface="DM Sans"/>
              </a:rPr>
              <a:t>Fuente:</a:t>
            </a:r>
            <a:r>
              <a:rPr lang="es" sz="1100" u="sng">
                <a:solidFill>
                  <a:schemeClr val="hlink"/>
                </a:solidFill>
                <a:latin typeface="DM Sans"/>
                <a:ea typeface="DM Sans"/>
                <a:cs typeface="DM Sans"/>
                <a:sym typeface="DM Sans"/>
                <a:hlinkClick r:id="rId5"/>
              </a:rPr>
              <a:t>Arweb</a:t>
            </a:r>
            <a:endParaRPr sz="1100">
              <a:solidFill>
                <a:schemeClr val="dk2"/>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Bootstrap: Ventajas</a:t>
            </a:r>
            <a:endParaRPr b="1" sz="4000">
              <a:solidFill>
                <a:schemeClr val="dk1"/>
              </a:solidFill>
              <a:latin typeface="DM Sans"/>
              <a:ea typeface="DM Sans"/>
              <a:cs typeface="DM Sans"/>
              <a:sym typeface="DM Sans"/>
            </a:endParaRPr>
          </a:p>
        </p:txBody>
      </p:sp>
      <p:sp>
        <p:nvSpPr>
          <p:cNvPr id="186" name="Google Shape;186;p27"/>
          <p:cNvSpPr txBox="1"/>
          <p:nvPr/>
        </p:nvSpPr>
        <p:spPr>
          <a:xfrm>
            <a:off x="474450" y="1735450"/>
            <a:ext cx="81951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La más genérica, es que permite simplificar el proceso de maquetación, sirve de guía para aplicar las buenas prácticas y los diferentes estándares. </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Es responsive, ¡te ahorras mucho trabajo!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¡Maquetar por columnas es fácil!</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Se integra muy bien con las principales librerías Javascript.</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Te permite enriquecer aún más los estilos de la web.</a:t>
            </a:r>
            <a:endParaRPr sz="1350">
              <a:latin typeface="DM Sans"/>
              <a:ea typeface="DM Sans"/>
              <a:cs typeface="DM Sans"/>
              <a:sym typeface="DM Sans"/>
            </a:endParaRPr>
          </a:p>
        </p:txBody>
      </p:sp>
      <p:pic>
        <p:nvPicPr>
          <p:cNvPr id="187" name="Google Shape;187;p2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88" name="Google Shape;188;p27"/>
          <p:cNvSpPr/>
          <p:nvPr/>
        </p:nvSpPr>
        <p:spPr>
          <a:xfrm>
            <a:off x="5478000" y="489175"/>
            <a:ext cx="967200" cy="999600"/>
          </a:xfrm>
          <a:prstGeom prst="ellipse">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3000">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8"/>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Bootstrap: Desventajas</a:t>
            </a:r>
            <a:endParaRPr b="1" sz="4000">
              <a:solidFill>
                <a:schemeClr val="dk1"/>
              </a:solidFill>
              <a:latin typeface="DM Sans"/>
              <a:ea typeface="DM Sans"/>
              <a:cs typeface="DM Sans"/>
              <a:sym typeface="DM Sans"/>
            </a:endParaRPr>
          </a:p>
        </p:txBody>
      </p:sp>
      <p:sp>
        <p:nvSpPr>
          <p:cNvPr id="194" name="Google Shape;194;p28"/>
          <p:cNvSpPr txBox="1"/>
          <p:nvPr/>
        </p:nvSpPr>
        <p:spPr>
          <a:xfrm>
            <a:off x="474450" y="1735450"/>
            <a:ext cx="81951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Adaptación, es más complicado personalizarlo.</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Mucho CSS que no se usará.</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Mucho uso de clases.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Añadir componentes.</a:t>
            </a:r>
            <a:endParaRPr sz="1350">
              <a:latin typeface="DM Sans"/>
              <a:ea typeface="DM Sans"/>
              <a:cs typeface="DM Sans"/>
              <a:sym typeface="DM Sans"/>
            </a:endParaRPr>
          </a:p>
          <a:p>
            <a:pPr indent="0" lvl="0" marL="45720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latin typeface="DM Sans"/>
                <a:ea typeface="DM Sans"/>
                <a:cs typeface="DM Sans"/>
                <a:sym typeface="DM Sans"/>
              </a:rPr>
              <a:t>Mantenimiento, si has hecho muchos cambios.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95" name="Google Shape;195;p2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96" name="Google Shape;196;p28"/>
          <p:cNvSpPr/>
          <p:nvPr/>
        </p:nvSpPr>
        <p:spPr>
          <a:xfrm>
            <a:off x="6468600" y="489175"/>
            <a:ext cx="967200" cy="999600"/>
          </a:xfrm>
          <a:prstGeom prst="ellipse">
            <a:avLst/>
          </a:prstGeom>
          <a:solidFill>
            <a:schemeClr val="accent6"/>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3000">
                <a:solidFill>
                  <a:schemeClr val="dk1"/>
                </a:solidFill>
                <a:latin typeface="Anton"/>
                <a:ea typeface="Anton"/>
                <a:cs typeface="Anton"/>
                <a:sym typeface="Anton"/>
              </a:rPr>
              <a:t>👎</a:t>
            </a:r>
            <a:endParaRPr sz="3000">
              <a:latin typeface="Anton"/>
              <a:ea typeface="Anton"/>
              <a:cs typeface="Anton"/>
              <a:sym typeface="Anto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nvSpPr>
        <p:spPr>
          <a:xfrm>
            <a:off x="473350" y="619525"/>
            <a:ext cx="6437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Conociendo </a:t>
            </a:r>
            <a:r>
              <a:rPr b="1" lang="es" sz="4000">
                <a:solidFill>
                  <a:schemeClr val="dk1"/>
                </a:solidFill>
                <a:latin typeface="DM Sans"/>
                <a:ea typeface="DM Sans"/>
                <a:cs typeface="DM Sans"/>
                <a:sym typeface="DM Sans"/>
              </a:rPr>
              <a:t>Bootstrap</a:t>
            </a:r>
            <a:endParaRPr b="1" sz="4000">
              <a:solidFill>
                <a:schemeClr val="dk1"/>
              </a:solidFill>
              <a:latin typeface="DM Sans"/>
              <a:ea typeface="DM Sans"/>
              <a:cs typeface="DM Sans"/>
              <a:sym typeface="DM Sans"/>
            </a:endParaRPr>
          </a:p>
        </p:txBody>
      </p:sp>
      <p:sp>
        <p:nvSpPr>
          <p:cNvPr id="202" name="Google Shape;202;p29"/>
          <p:cNvSpPr txBox="1"/>
          <p:nvPr/>
        </p:nvSpPr>
        <p:spPr>
          <a:xfrm>
            <a:off x="475500" y="1855950"/>
            <a:ext cx="3975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Básicamente, tiene las ventajas de cualquier Framework, así como sus inconvenientes.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 te adaptas a la forma de trabajo, y es el aspecto que buscas,</a:t>
            </a:r>
            <a:r>
              <a:rPr lang="es" sz="1350">
                <a:highlight>
                  <a:schemeClr val="accent6"/>
                </a:highlight>
                <a:latin typeface="DM Sans"/>
                <a:ea typeface="DM Sans"/>
                <a:cs typeface="DM Sans"/>
                <a:sym typeface="DM Sans"/>
              </a:rPr>
              <a:t> es lo ideal.</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03" name="Google Shape;203;p29"/>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04" name="Google Shape;204;p29"/>
          <p:cNvPicPr preferRelativeResize="0"/>
          <p:nvPr/>
        </p:nvPicPr>
        <p:blipFill>
          <a:blip r:embed="rId4">
            <a:alphaModFix/>
          </a:blip>
          <a:stretch>
            <a:fillRect/>
          </a:stretch>
        </p:blipFill>
        <p:spPr>
          <a:xfrm>
            <a:off x="5166975" y="1647012"/>
            <a:ext cx="3501525" cy="2416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nvSpPr>
        <p:spPr>
          <a:xfrm>
            <a:off x="4345150" y="468275"/>
            <a:ext cx="4323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Compatibilidad de </a:t>
            </a:r>
            <a:r>
              <a:rPr b="1" lang="es" sz="4000">
                <a:solidFill>
                  <a:schemeClr val="dk1"/>
                </a:solidFill>
                <a:latin typeface="DM Sans"/>
                <a:ea typeface="DM Sans"/>
                <a:cs typeface="DM Sans"/>
                <a:sym typeface="DM Sans"/>
              </a:rPr>
              <a:t>Bootstrap</a:t>
            </a:r>
            <a:endParaRPr b="1" sz="4000">
              <a:solidFill>
                <a:schemeClr val="dk1"/>
              </a:solidFill>
              <a:latin typeface="DM Sans"/>
              <a:ea typeface="DM Sans"/>
              <a:cs typeface="DM Sans"/>
              <a:sym typeface="DM Sans"/>
            </a:endParaRPr>
          </a:p>
        </p:txBody>
      </p:sp>
      <p:pic>
        <p:nvPicPr>
          <p:cNvPr id="210" name="Google Shape;210;p30"/>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11" name="Google Shape;211;p30"/>
          <p:cNvPicPr preferRelativeResize="0"/>
          <p:nvPr/>
        </p:nvPicPr>
        <p:blipFill rotWithShape="1">
          <a:blip r:embed="rId4">
            <a:alphaModFix/>
          </a:blip>
          <a:srcRect b="0" l="15023" r="0" t="0"/>
          <a:stretch/>
        </p:blipFill>
        <p:spPr>
          <a:xfrm>
            <a:off x="475500" y="251738"/>
            <a:ext cx="3763800" cy="4640025"/>
          </a:xfrm>
          <a:prstGeom prst="rect">
            <a:avLst/>
          </a:prstGeom>
          <a:noFill/>
          <a:ln>
            <a:noFill/>
          </a:ln>
        </p:spPr>
      </p:pic>
      <p:sp>
        <p:nvSpPr>
          <p:cNvPr id="212" name="Google Shape;212;p30"/>
          <p:cNvSpPr txBox="1"/>
          <p:nvPr/>
        </p:nvSpPr>
        <p:spPr>
          <a:xfrm>
            <a:off x="4345150" y="2204525"/>
            <a:ext cx="42405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Nunca debes pasar por alto la </a:t>
            </a:r>
            <a:r>
              <a:rPr lang="es" sz="1350">
                <a:solidFill>
                  <a:schemeClr val="dk1"/>
                </a:solidFill>
                <a:highlight>
                  <a:srgbClr val="E0FF00"/>
                </a:highlight>
                <a:latin typeface="DM Sans"/>
                <a:ea typeface="DM Sans"/>
                <a:cs typeface="DM Sans"/>
                <a:sym typeface="DM Sans"/>
              </a:rPr>
              <a:t>comprobación acerca de si la tecnología que estás aplicando es compatible </a:t>
            </a:r>
            <a:r>
              <a:rPr lang="es" sz="1350">
                <a:solidFill>
                  <a:schemeClr val="dk1"/>
                </a:solidFill>
                <a:highlight>
                  <a:schemeClr val="lt1"/>
                </a:highlight>
                <a:latin typeface="DM Sans"/>
                <a:ea typeface="DM Sans"/>
                <a:cs typeface="DM Sans"/>
                <a:sym typeface="DM Sans"/>
              </a:rPr>
              <a:t>con los navegadores más usados por los usuarios que visitarán tu sitio.</a:t>
            </a:r>
            <a:br>
              <a:rPr lang="es" sz="1350">
                <a:solidFill>
                  <a:schemeClr val="dk1"/>
                </a:solidFill>
                <a:highlight>
                  <a:schemeClr val="lt1"/>
                </a:highlight>
                <a:latin typeface="DM Sans"/>
                <a:ea typeface="DM Sans"/>
                <a:cs typeface="DM Sans"/>
                <a:sym typeface="DM Sans"/>
              </a:rPr>
            </a:br>
            <a:br>
              <a:rPr lang="es" sz="1350">
                <a:solidFill>
                  <a:schemeClr val="dk1"/>
                </a:solidFill>
                <a:highlight>
                  <a:schemeClr val="lt1"/>
                </a:highlight>
                <a:latin typeface="DM Sans"/>
                <a:ea typeface="DM Sans"/>
                <a:cs typeface="DM Sans"/>
                <a:sym typeface="DM Sans"/>
              </a:rPr>
            </a:br>
            <a:r>
              <a:rPr lang="es" sz="1350" u="sng">
                <a:solidFill>
                  <a:schemeClr val="hlink"/>
                </a:solidFill>
                <a:highlight>
                  <a:schemeClr val="lt1"/>
                </a:highlight>
                <a:latin typeface="DM Sans"/>
                <a:ea typeface="DM Sans"/>
                <a:cs typeface="DM Sans"/>
                <a:sym typeface="DM Sans"/>
                <a:hlinkClick r:id="rId5"/>
              </a:rPr>
              <a:t>Navegadores compatibles con Bootstrap</a:t>
            </a:r>
            <a:endParaRPr sz="1350">
              <a:solidFill>
                <a:schemeClr val="dk1"/>
              </a:solidFill>
              <a:highlight>
                <a:schemeClr val="lt1"/>
              </a:highlight>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nvSpPr>
        <p:spPr>
          <a:xfrm>
            <a:off x="475500" y="468275"/>
            <a:ext cx="81930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¿Cómo se ve una página con</a:t>
            </a:r>
            <a:r>
              <a:rPr b="1" lang="es" sz="4000">
                <a:solidFill>
                  <a:schemeClr val="dk1"/>
                </a:solidFill>
                <a:latin typeface="DM Sans"/>
                <a:ea typeface="DM Sans"/>
                <a:cs typeface="DM Sans"/>
                <a:sym typeface="DM Sans"/>
              </a:rPr>
              <a:t> Bootstrap?</a:t>
            </a:r>
            <a:endParaRPr b="1" sz="4000">
              <a:solidFill>
                <a:schemeClr val="dk1"/>
              </a:solidFill>
              <a:latin typeface="DM Sans"/>
              <a:ea typeface="DM Sans"/>
              <a:cs typeface="DM Sans"/>
              <a:sym typeface="DM Sans"/>
            </a:endParaRPr>
          </a:p>
        </p:txBody>
      </p:sp>
      <p:pic>
        <p:nvPicPr>
          <p:cNvPr id="218" name="Google Shape;218;p3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19" name="Google Shape;219;p31"/>
          <p:cNvSpPr txBox="1"/>
          <p:nvPr/>
        </p:nvSpPr>
        <p:spPr>
          <a:xfrm>
            <a:off x="5232350" y="2204525"/>
            <a:ext cx="3353400" cy="1587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A continuación se visualiza un archivo html en el que se utilizan diferentes elementos, con las propiedades que brinda Bootstrap.</a:t>
            </a:r>
            <a:endParaRPr sz="1350">
              <a:solidFill>
                <a:schemeClr val="dk1"/>
              </a:solidFill>
              <a:highlight>
                <a:schemeClr val="lt1"/>
              </a:highlight>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ctr">
              <a:lnSpc>
                <a:spcPct val="115000"/>
              </a:lnSpc>
              <a:spcBef>
                <a:spcPts val="0"/>
              </a:spcBef>
              <a:spcAft>
                <a:spcPts val="0"/>
              </a:spcAft>
              <a:buNone/>
            </a:pPr>
            <a:r>
              <a:rPr lang="es" sz="1350" u="sng">
                <a:solidFill>
                  <a:schemeClr val="hlink"/>
                </a:solidFill>
                <a:highlight>
                  <a:schemeClr val="lt1"/>
                </a:highlight>
                <a:latin typeface="DM Sans"/>
                <a:ea typeface="DM Sans"/>
                <a:cs typeface="DM Sans"/>
                <a:sym typeface="DM Sans"/>
                <a:hlinkClick r:id="rId4"/>
              </a:rPr>
              <a:t>https://codepen.io/anon/pen/BYyGKd/ </a:t>
            </a:r>
            <a:endParaRPr sz="1350">
              <a:solidFill>
                <a:schemeClr val="dk1"/>
              </a:solidFill>
              <a:highlight>
                <a:schemeClr val="lt1"/>
              </a:highlight>
              <a:latin typeface="DM Sans"/>
              <a:ea typeface="DM Sans"/>
              <a:cs typeface="DM Sans"/>
              <a:sym typeface="DM Sans"/>
            </a:endParaRPr>
          </a:p>
        </p:txBody>
      </p:sp>
      <p:pic>
        <p:nvPicPr>
          <p:cNvPr id="220" name="Google Shape;220;p31"/>
          <p:cNvPicPr preferRelativeResize="0"/>
          <p:nvPr/>
        </p:nvPicPr>
        <p:blipFill>
          <a:blip r:embed="rId5">
            <a:alphaModFix/>
          </a:blip>
          <a:stretch>
            <a:fillRect/>
          </a:stretch>
        </p:blipFill>
        <p:spPr>
          <a:xfrm>
            <a:off x="475500" y="1761265"/>
            <a:ext cx="4756849" cy="2809646"/>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2"/>
          <p:cNvPicPr preferRelativeResize="0"/>
          <p:nvPr/>
        </p:nvPicPr>
        <p:blipFill rotWithShape="1">
          <a:blip r:embed="rId3">
            <a:alphaModFix/>
          </a:blip>
          <a:srcRect b="22203" l="0" r="0" t="0"/>
          <a:stretch/>
        </p:blipFill>
        <p:spPr>
          <a:xfrm>
            <a:off x="5143925" y="1118162"/>
            <a:ext cx="3524574" cy="3841676"/>
          </a:xfrm>
          <a:prstGeom prst="rect">
            <a:avLst/>
          </a:prstGeom>
          <a:noFill/>
          <a:ln>
            <a:noFill/>
          </a:ln>
        </p:spPr>
      </p:pic>
      <p:sp>
        <p:nvSpPr>
          <p:cNvPr id="226" name="Google Shape;226;p32"/>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Tema de Bootstrap</a:t>
            </a:r>
            <a:endParaRPr b="1" sz="4000">
              <a:solidFill>
                <a:schemeClr val="dk1"/>
              </a:solidFill>
              <a:latin typeface="DM Sans"/>
              <a:ea typeface="DM Sans"/>
              <a:cs typeface="DM Sans"/>
              <a:sym typeface="DM Sans"/>
            </a:endParaRPr>
          </a:p>
        </p:txBody>
      </p:sp>
      <p:pic>
        <p:nvPicPr>
          <p:cNvPr id="227" name="Google Shape;227;p32"/>
          <p:cNvPicPr preferRelativeResize="0"/>
          <p:nvPr/>
        </p:nvPicPr>
        <p:blipFill>
          <a:blip r:embed="rId4">
            <a:alphaModFix/>
          </a:blip>
          <a:stretch>
            <a:fillRect/>
          </a:stretch>
        </p:blipFill>
        <p:spPr>
          <a:xfrm>
            <a:off x="7811413" y="4692275"/>
            <a:ext cx="1150750" cy="267575"/>
          </a:xfrm>
          <a:prstGeom prst="rect">
            <a:avLst/>
          </a:prstGeom>
          <a:noFill/>
          <a:ln>
            <a:noFill/>
          </a:ln>
        </p:spPr>
      </p:pic>
      <p:cxnSp>
        <p:nvCxnSpPr>
          <p:cNvPr id="228" name="Google Shape;228;p32"/>
          <p:cNvCxnSpPr/>
          <p:nvPr/>
        </p:nvCxnSpPr>
        <p:spPr>
          <a:xfrm>
            <a:off x="475500" y="2807325"/>
            <a:ext cx="3711000" cy="13800"/>
          </a:xfrm>
          <a:prstGeom prst="straightConnector1">
            <a:avLst/>
          </a:prstGeom>
          <a:noFill/>
          <a:ln cap="flat" cmpd="sng" w="114300">
            <a:solidFill>
              <a:srgbClr val="E0FF00"/>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Utilizando </a:t>
            </a:r>
            <a:r>
              <a:rPr b="1" lang="es" sz="4000">
                <a:solidFill>
                  <a:schemeClr val="dk1"/>
                </a:solidFill>
                <a:latin typeface="DM Sans"/>
                <a:ea typeface="DM Sans"/>
                <a:cs typeface="DM Sans"/>
                <a:sym typeface="DM Sans"/>
              </a:rPr>
              <a:t>Bootstrap</a:t>
            </a:r>
            <a:endParaRPr b="1" sz="4000">
              <a:solidFill>
                <a:schemeClr val="dk1"/>
              </a:solidFill>
              <a:latin typeface="DM Sans"/>
              <a:ea typeface="DM Sans"/>
              <a:cs typeface="DM Sans"/>
              <a:sym typeface="DM Sans"/>
            </a:endParaRPr>
          </a:p>
        </p:txBody>
      </p:sp>
      <p:pic>
        <p:nvPicPr>
          <p:cNvPr id="234" name="Google Shape;234;p3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35" name="Google Shape;235;p33"/>
          <p:cNvPicPr preferRelativeResize="0"/>
          <p:nvPr/>
        </p:nvPicPr>
        <p:blipFill rotWithShape="1">
          <a:blip r:embed="rId4">
            <a:alphaModFix/>
          </a:blip>
          <a:srcRect b="0" l="2219" r="0" t="0"/>
          <a:stretch/>
        </p:blipFill>
        <p:spPr>
          <a:xfrm>
            <a:off x="748275" y="1662600"/>
            <a:ext cx="2905900" cy="2846825"/>
          </a:xfrm>
          <a:prstGeom prst="rect">
            <a:avLst/>
          </a:prstGeom>
          <a:noFill/>
          <a:ln cap="flat" cmpd="sng" w="28575">
            <a:solidFill>
              <a:srgbClr val="E0FF00"/>
            </a:solidFill>
            <a:prstDash val="solid"/>
            <a:round/>
            <a:headEnd len="sm" w="sm" type="none"/>
            <a:tailEnd len="sm" w="sm" type="none"/>
          </a:ln>
        </p:spPr>
      </p:pic>
      <p:sp>
        <p:nvSpPr>
          <p:cNvPr id="236" name="Google Shape;236;p33"/>
          <p:cNvSpPr txBox="1"/>
          <p:nvPr/>
        </p:nvSpPr>
        <p:spPr>
          <a:xfrm>
            <a:off x="3804175" y="1740375"/>
            <a:ext cx="4864200" cy="870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 visualizar correctamente este archivo utilizando las clases de Bootstrap, se debe respetar la siguiente estructura de directorios:</a:t>
            </a:r>
            <a:endParaRPr sz="1350">
              <a:solidFill>
                <a:schemeClr val="dk1"/>
              </a:solidFill>
              <a:latin typeface="DM Sans"/>
              <a:ea typeface="DM Sans"/>
              <a:cs typeface="DM Sans"/>
              <a:sym typeface="DM Sans"/>
            </a:endParaRPr>
          </a:p>
        </p:txBody>
      </p:sp>
      <p:graphicFrame>
        <p:nvGraphicFramePr>
          <p:cNvPr id="237" name="Google Shape;237;p33"/>
          <p:cNvGraphicFramePr/>
          <p:nvPr/>
        </p:nvGraphicFramePr>
        <p:xfrm>
          <a:off x="4019063" y="2781513"/>
          <a:ext cx="3000000" cy="3000000"/>
        </p:xfrm>
        <a:graphic>
          <a:graphicData uri="http://schemas.openxmlformats.org/drawingml/2006/table">
            <a:tbl>
              <a:tblPr>
                <a:noFill/>
                <a:tableStyleId>{14D18AF8-69BB-48A2-9B63-3F16C8E35040}</a:tableStyleId>
              </a:tblPr>
              <a:tblGrid>
                <a:gridCol w="3937125"/>
              </a:tblGrid>
              <a:tr h="12700">
                <a:tc>
                  <a:txBody>
                    <a:bodyPr/>
                    <a:lstStyle/>
                    <a:p>
                      <a:pPr indent="0" lvl="0" marL="0" rtl="0" algn="just">
                        <a:spcBef>
                          <a:spcPts val="0"/>
                        </a:spcBef>
                        <a:spcAft>
                          <a:spcPts val="0"/>
                        </a:spcAft>
                        <a:buNone/>
                      </a:pPr>
                      <a:r>
                        <a:rPr lang="es" sz="1600">
                          <a:latin typeface="Didact Gothic"/>
                          <a:ea typeface="Didact Gothic"/>
                          <a:cs typeface="Didact Gothic"/>
                          <a:sym typeface="Didact Gothic"/>
                        </a:rPr>
                        <a:t>index.html</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bootstrap-responsive.css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js/</a:t>
                      </a:r>
                      <a:endParaRPr sz="1600">
                        <a:latin typeface="Didact Gothic"/>
                        <a:ea typeface="Didact Gothic"/>
                        <a:cs typeface="Didact Gothic"/>
                        <a:sym typeface="Didact Gothic"/>
                      </a:endParaRPr>
                    </a:p>
                    <a:p>
                      <a:pPr indent="0" lvl="0" marL="0" rtl="0" algn="just">
                        <a:spcBef>
                          <a:spcPts val="0"/>
                        </a:spcBef>
                        <a:spcAft>
                          <a:spcPts val="0"/>
                        </a:spcAft>
                        <a:buNone/>
                      </a:pPr>
                      <a:r>
                        <a:rPr lang="es" sz="1600">
                          <a:latin typeface="Didact Gothic"/>
                          <a:ea typeface="Didact Gothic"/>
                          <a:cs typeface="Didact Gothic"/>
                          <a:sym typeface="Didact Gothic"/>
                        </a:rPr>
                        <a:t>    bootstrap.js</a:t>
                      </a:r>
                      <a:endParaRPr sz="1600">
                        <a:latin typeface="Didact Gothic"/>
                        <a:ea typeface="Didact Gothic"/>
                        <a:cs typeface="Didact Gothic"/>
                        <a:sym typeface="Didact Gothic"/>
                      </a:endParaRPr>
                    </a:p>
                  </a:txBody>
                  <a:tcPr marT="63500" marB="63500" marR="63500" marL="63500">
                    <a:solidFill>
                      <a:srgbClr val="EFEFEF"/>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Frameworks CSS + Bootstrap</a:t>
            </a:r>
            <a:endParaRPr b="1" sz="40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11.</a:t>
            </a:r>
            <a:r>
              <a:rPr lang="es" sz="1800">
                <a:solidFill>
                  <a:schemeClr val="lt1"/>
                </a:solidFill>
                <a:latin typeface="DM Sans"/>
                <a:ea typeface="DM Sans"/>
                <a:cs typeface="DM Sans"/>
                <a:sym typeface="DM Sans"/>
              </a:rPr>
              <a:t> DESARROLLO WEB</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Instalar</a:t>
            </a:r>
            <a:r>
              <a:rPr b="1" lang="es" sz="4000">
                <a:solidFill>
                  <a:schemeClr val="dk1"/>
                </a:solidFill>
                <a:latin typeface="DM Sans"/>
                <a:ea typeface="DM Sans"/>
                <a:cs typeface="DM Sans"/>
                <a:sym typeface="DM Sans"/>
              </a:rPr>
              <a:t> Bootstrap</a:t>
            </a:r>
            <a:endParaRPr b="1" sz="4000">
              <a:solidFill>
                <a:schemeClr val="dk1"/>
              </a:solidFill>
              <a:latin typeface="DM Sans"/>
              <a:ea typeface="DM Sans"/>
              <a:cs typeface="DM Sans"/>
              <a:sym typeface="DM Sans"/>
            </a:endParaRPr>
          </a:p>
        </p:txBody>
      </p:sp>
      <p:pic>
        <p:nvPicPr>
          <p:cNvPr id="243" name="Google Shape;243;p3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44" name="Google Shape;244;p34"/>
          <p:cNvSpPr txBox="1"/>
          <p:nvPr/>
        </p:nvSpPr>
        <p:spPr>
          <a:xfrm>
            <a:off x="3804175" y="1740375"/>
            <a:ext cx="4864200" cy="2304300"/>
          </a:xfrm>
          <a:prstGeom prst="rect">
            <a:avLst/>
          </a:prstGeom>
          <a:noFill/>
          <a:ln>
            <a:noFill/>
          </a:ln>
        </p:spPr>
        <p:txBody>
          <a:bodyPr anchorCtr="0" anchor="t" bIns="91425" lIns="91425" spcFirstLastPara="1" rIns="91425" wrap="square" tIns="91425">
            <a:spAutoFit/>
          </a:bodyPr>
          <a:lstStyle/>
          <a:p>
            <a:pPr indent="-314325" lvl="0" marL="457200" rtl="0" algn="just">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accent6"/>
                </a:highlight>
                <a:latin typeface="DM Sans"/>
                <a:ea typeface="DM Sans"/>
                <a:cs typeface="DM Sans"/>
                <a:sym typeface="DM Sans"/>
              </a:rPr>
              <a:t>Codigo compilado listo para usar para Bootstrap .</a:t>
            </a:r>
            <a:endParaRPr sz="1350">
              <a:solidFill>
                <a:schemeClr val="dk1"/>
              </a:solidFill>
              <a:highlight>
                <a:schemeClr val="accent6"/>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lt1"/>
                </a:highlight>
                <a:latin typeface="DM Sans"/>
                <a:ea typeface="DM Sans"/>
                <a:cs typeface="DM Sans"/>
                <a:sym typeface="DM Sans"/>
              </a:rPr>
              <a:t>Archivos para compilar.</a:t>
            </a:r>
            <a:endParaRPr sz="1350">
              <a:solidFill>
                <a:schemeClr val="dk1"/>
              </a:solidFill>
              <a:highlight>
                <a:schemeClr val="lt1"/>
              </a:highlight>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accent6"/>
                </a:highlight>
                <a:latin typeface="DM Sans"/>
                <a:ea typeface="DM Sans"/>
                <a:cs typeface="DM Sans"/>
                <a:sym typeface="DM Sans"/>
              </a:rPr>
              <a:t>BootstrapCDN (enlace directo).</a:t>
            </a:r>
            <a:endParaRPr sz="1350">
              <a:solidFill>
                <a:schemeClr val="dk1"/>
              </a:solidFill>
              <a:highlight>
                <a:schemeClr val="accent6"/>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AutoNum type="arabicPeriod"/>
            </a:pPr>
            <a:r>
              <a:rPr lang="es" sz="1350">
                <a:solidFill>
                  <a:schemeClr val="dk1"/>
                </a:solidFill>
                <a:highlight>
                  <a:schemeClr val="lt1"/>
                </a:highlight>
                <a:latin typeface="DM Sans"/>
                <a:ea typeface="DM Sans"/>
                <a:cs typeface="DM Sans"/>
                <a:sym typeface="DM Sans"/>
              </a:rPr>
              <a:t>Instalando paquetes.</a:t>
            </a:r>
            <a:endParaRPr sz="1350">
              <a:solidFill>
                <a:schemeClr val="dk1"/>
              </a:solidFill>
              <a:highlight>
                <a:schemeClr val="lt1"/>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just">
              <a:lnSpc>
                <a:spcPct val="115000"/>
              </a:lnSpc>
              <a:spcBef>
                <a:spcPts val="0"/>
              </a:spcBef>
              <a:spcAft>
                <a:spcPts val="0"/>
              </a:spcAft>
              <a:buNone/>
            </a:pPr>
            <a:r>
              <a:rPr b="1" lang="es" sz="1350">
                <a:solidFill>
                  <a:schemeClr val="dk1"/>
                </a:solidFill>
                <a:highlight>
                  <a:schemeClr val="lt1"/>
                </a:highlight>
                <a:latin typeface="DM Sans"/>
                <a:ea typeface="DM Sans"/>
                <a:cs typeface="DM Sans"/>
                <a:sym typeface="DM Sans"/>
              </a:rPr>
              <a:t>Vamos a usar las formas más sencillas:</a:t>
            </a:r>
            <a:endParaRPr b="1"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Descargando los archivos.</a:t>
            </a:r>
            <a:endParaRPr sz="1350">
              <a:solidFill>
                <a:schemeClr val="dk1"/>
              </a:solidFill>
              <a:highlight>
                <a:schemeClr val="lt1"/>
              </a:highlight>
              <a:latin typeface="DM Sans"/>
              <a:ea typeface="DM Sans"/>
              <a:cs typeface="DM Sans"/>
              <a:sym typeface="DM Sans"/>
            </a:endParaRPr>
          </a:p>
          <a:p>
            <a:pPr indent="-314325" lvl="0" marL="457200" rtl="0" algn="just">
              <a:lnSpc>
                <a:spcPct val="115000"/>
              </a:lnSpc>
              <a:spcBef>
                <a:spcPts val="0"/>
              </a:spcBef>
              <a:spcAft>
                <a:spcPts val="0"/>
              </a:spcAft>
              <a:buClr>
                <a:schemeClr val="accent4"/>
              </a:buClr>
              <a:buSzPts val="1350"/>
              <a:buFont typeface="DM Sans"/>
              <a:buChar char="✓"/>
            </a:pPr>
            <a:r>
              <a:rPr lang="es" sz="1350">
                <a:solidFill>
                  <a:schemeClr val="dk1"/>
                </a:solidFill>
                <a:highlight>
                  <a:schemeClr val="lt1"/>
                </a:highlight>
                <a:latin typeface="DM Sans"/>
                <a:ea typeface="DM Sans"/>
                <a:cs typeface="DM Sans"/>
                <a:sym typeface="DM Sans"/>
              </a:rPr>
              <a:t>Con el enlace a los archivos.</a:t>
            </a:r>
            <a:endParaRPr sz="1350">
              <a:solidFill>
                <a:schemeClr val="dk1"/>
              </a:solidFill>
              <a:highlight>
                <a:schemeClr val="lt1"/>
              </a:highlight>
              <a:latin typeface="DM Sans"/>
              <a:ea typeface="DM Sans"/>
              <a:cs typeface="DM Sans"/>
              <a:sym typeface="DM Sans"/>
            </a:endParaRPr>
          </a:p>
          <a:p>
            <a:pPr indent="0" lvl="0" marL="0" rtl="0" algn="just">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p:txBody>
      </p:sp>
      <p:grpSp>
        <p:nvGrpSpPr>
          <p:cNvPr id="245" name="Google Shape;245;p34"/>
          <p:cNvGrpSpPr/>
          <p:nvPr/>
        </p:nvGrpSpPr>
        <p:grpSpPr>
          <a:xfrm>
            <a:off x="469510" y="1622632"/>
            <a:ext cx="3248493" cy="3124924"/>
            <a:chOff x="1949147" y="1325500"/>
            <a:chExt cx="3858526" cy="3665600"/>
          </a:xfrm>
        </p:grpSpPr>
        <p:pic>
          <p:nvPicPr>
            <p:cNvPr id="246" name="Google Shape;246;p34"/>
            <p:cNvPicPr preferRelativeResize="0"/>
            <p:nvPr/>
          </p:nvPicPr>
          <p:blipFill>
            <a:blip r:embed="rId4">
              <a:alphaModFix/>
            </a:blip>
            <a:stretch>
              <a:fillRect/>
            </a:stretch>
          </p:blipFill>
          <p:spPr>
            <a:xfrm>
              <a:off x="1949147" y="1325500"/>
              <a:ext cx="3858526" cy="3665600"/>
            </a:xfrm>
            <a:prstGeom prst="rect">
              <a:avLst/>
            </a:prstGeom>
            <a:noFill/>
            <a:ln>
              <a:noFill/>
            </a:ln>
          </p:spPr>
        </p:pic>
        <p:sp>
          <p:nvSpPr>
            <p:cNvPr id="247" name="Google Shape;247;p34"/>
            <p:cNvSpPr/>
            <p:nvPr/>
          </p:nvSpPr>
          <p:spPr>
            <a:xfrm rot="-1702743">
              <a:off x="2914084" y="3313015"/>
              <a:ext cx="1873333" cy="1070891"/>
            </a:xfrm>
            <a:prstGeom prst="roundRect">
              <a:avLst>
                <a:gd fmla="val 16667" name="adj"/>
              </a:avLst>
            </a:prstGeom>
            <a:solidFill>
              <a:srgbClr val="FFC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4"/>
          <p:cNvSpPr txBox="1"/>
          <p:nvPr/>
        </p:nvSpPr>
        <p:spPr>
          <a:xfrm>
            <a:off x="1578275" y="3756225"/>
            <a:ext cx="15573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350">
                <a:latin typeface="DM Sans"/>
                <a:ea typeface="DM Sans"/>
                <a:cs typeface="DM Sans"/>
                <a:sym typeface="DM Sans"/>
              </a:rPr>
              <a:t>¡</a:t>
            </a:r>
            <a:r>
              <a:rPr b="1" lang="es" sz="1350" u="sng">
                <a:solidFill>
                  <a:srgbClr val="0097A7"/>
                </a:solidFill>
                <a:latin typeface="DM Sans"/>
                <a:ea typeface="DM Sans"/>
                <a:cs typeface="DM Sans"/>
                <a:sym typeface="DM Sans"/>
                <a:hlinkClick r:id="rId5">
                  <a:extLst>
                    <a:ext uri="{A12FA001-AC4F-418D-AE19-62706E023703}">
                      <ahyp:hlinkClr val="tx"/>
                    </a:ext>
                  </a:extLst>
                </a:hlinkClick>
              </a:rPr>
              <a:t>Descargar</a:t>
            </a:r>
            <a:r>
              <a:rPr b="1" lang="es" sz="1350">
                <a:latin typeface="DM Sans"/>
                <a:ea typeface="DM Sans"/>
                <a:cs typeface="DM Sans"/>
                <a:sym typeface="DM Sans"/>
              </a:rPr>
              <a:t>!</a:t>
            </a:r>
            <a:endParaRPr b="1" sz="1350">
              <a:latin typeface="DM Sans"/>
              <a:ea typeface="DM Sans"/>
              <a:cs typeface="DM Sans"/>
              <a:sym typeface="DM Sans"/>
            </a:endParaRPr>
          </a:p>
        </p:txBody>
      </p:sp>
      <p:sp>
        <p:nvSpPr>
          <p:cNvPr id="249" name="Google Shape;249;p34"/>
          <p:cNvSpPr txBox="1"/>
          <p:nvPr/>
        </p:nvSpPr>
        <p:spPr>
          <a:xfrm>
            <a:off x="1504075" y="3563225"/>
            <a:ext cx="2510400" cy="8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a:latin typeface="DM Sans"/>
                <a:ea typeface="DM Sans"/>
                <a:cs typeface="DM Sans"/>
                <a:sym typeface="DM Sans"/>
              </a:rPr>
              <a:t>Hay 4 Maneras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txBox="1"/>
          <p:nvPr/>
        </p:nvSpPr>
        <p:spPr>
          <a:xfrm>
            <a:off x="475500" y="468275"/>
            <a:ext cx="8193000" cy="92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Instalando el compilado</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350">
                <a:solidFill>
                  <a:schemeClr val="dk1"/>
                </a:solidFill>
                <a:latin typeface="DM Sans"/>
                <a:ea typeface="DM Sans"/>
                <a:cs typeface="DM Sans"/>
                <a:sym typeface="DM Sans"/>
              </a:rPr>
              <a:t>Forma 1</a:t>
            </a:r>
            <a:endParaRPr b="1" sz="1350">
              <a:solidFill>
                <a:schemeClr val="dk1"/>
              </a:solidFill>
              <a:latin typeface="DM Sans"/>
              <a:ea typeface="DM Sans"/>
              <a:cs typeface="DM Sans"/>
              <a:sym typeface="DM Sans"/>
            </a:endParaRPr>
          </a:p>
        </p:txBody>
      </p:sp>
      <p:pic>
        <p:nvPicPr>
          <p:cNvPr id="255" name="Google Shape;255;p35"/>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256" name="Google Shape;256;p35"/>
          <p:cNvPicPr preferRelativeResize="0"/>
          <p:nvPr/>
        </p:nvPicPr>
        <p:blipFill rotWithShape="1">
          <a:blip r:embed="rId4">
            <a:alphaModFix/>
          </a:blip>
          <a:srcRect b="0" l="0" r="8742" t="0"/>
          <a:stretch/>
        </p:blipFill>
        <p:spPr>
          <a:xfrm>
            <a:off x="475500" y="2904079"/>
            <a:ext cx="3170553" cy="1392298"/>
          </a:xfrm>
          <a:prstGeom prst="rect">
            <a:avLst/>
          </a:prstGeom>
          <a:noFill/>
          <a:ln cap="flat" cmpd="sng" w="28575">
            <a:solidFill>
              <a:srgbClr val="E0FF00"/>
            </a:solidFill>
            <a:prstDash val="solid"/>
            <a:round/>
            <a:headEnd len="sm" w="sm" type="none"/>
            <a:tailEnd len="sm" w="sm" type="none"/>
          </a:ln>
        </p:spPr>
      </p:pic>
      <p:pic>
        <p:nvPicPr>
          <p:cNvPr id="257" name="Google Shape;257;p35"/>
          <p:cNvPicPr preferRelativeResize="0"/>
          <p:nvPr/>
        </p:nvPicPr>
        <p:blipFill rotWithShape="1">
          <a:blip r:embed="rId5">
            <a:alphaModFix/>
          </a:blip>
          <a:srcRect b="0" l="0" r="21191" t="0"/>
          <a:stretch/>
        </p:blipFill>
        <p:spPr>
          <a:xfrm>
            <a:off x="3939894" y="2904079"/>
            <a:ext cx="2144149" cy="1319968"/>
          </a:xfrm>
          <a:prstGeom prst="rect">
            <a:avLst/>
          </a:prstGeom>
          <a:noFill/>
          <a:ln cap="flat" cmpd="sng" w="28575">
            <a:solidFill>
              <a:srgbClr val="E0FF00"/>
            </a:solidFill>
            <a:prstDash val="solid"/>
            <a:round/>
            <a:headEnd len="sm" w="sm" type="none"/>
            <a:tailEnd len="sm" w="sm" type="none"/>
          </a:ln>
        </p:spPr>
      </p:pic>
      <p:cxnSp>
        <p:nvCxnSpPr>
          <p:cNvPr id="258" name="Google Shape;258;p35"/>
          <p:cNvCxnSpPr>
            <a:stCxn id="259" idx="6"/>
            <a:endCxn id="260" idx="2"/>
          </p:cNvCxnSpPr>
          <p:nvPr/>
        </p:nvCxnSpPr>
        <p:spPr>
          <a:xfrm>
            <a:off x="2570608" y="1896473"/>
            <a:ext cx="4392600" cy="0"/>
          </a:xfrm>
          <a:prstGeom prst="straightConnector1">
            <a:avLst/>
          </a:prstGeom>
          <a:noFill/>
          <a:ln cap="flat" cmpd="sng" w="28575">
            <a:solidFill>
              <a:schemeClr val="accent6"/>
            </a:solidFill>
            <a:prstDash val="solid"/>
            <a:round/>
            <a:headEnd len="med" w="med" type="none"/>
            <a:tailEnd len="med" w="med" type="none"/>
          </a:ln>
        </p:spPr>
      </p:cxnSp>
      <p:sp>
        <p:nvSpPr>
          <p:cNvPr id="259" name="Google Shape;259;p35"/>
          <p:cNvSpPr/>
          <p:nvPr/>
        </p:nvSpPr>
        <p:spPr>
          <a:xfrm>
            <a:off x="1981408" y="162797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4504443" y="162797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260" name="Google Shape;260;p35"/>
          <p:cNvSpPr/>
          <p:nvPr/>
        </p:nvSpPr>
        <p:spPr>
          <a:xfrm>
            <a:off x="6963243" y="162797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262" name="Google Shape;262;p35"/>
          <p:cNvSpPr txBox="1"/>
          <p:nvPr/>
        </p:nvSpPr>
        <p:spPr>
          <a:xfrm>
            <a:off x="1290110" y="2093902"/>
            <a:ext cx="1985100" cy="9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descarga</a:t>
            </a:r>
            <a:r>
              <a:rPr lang="es" sz="1350">
                <a:solidFill>
                  <a:srgbClr val="000000"/>
                </a:solidFill>
                <a:highlight>
                  <a:srgbClr val="FFFFFF"/>
                </a:highlight>
                <a:latin typeface="DM Sans"/>
                <a:ea typeface="DM Sans"/>
                <a:cs typeface="DM Sans"/>
                <a:sym typeface="DM Sans"/>
              </a:rPr>
              <a:t> el compilado.</a:t>
            </a:r>
            <a:endParaRPr sz="1350">
              <a:latin typeface="DM Sans"/>
              <a:ea typeface="DM Sans"/>
              <a:cs typeface="DM Sans"/>
              <a:sym typeface="DM Sans"/>
            </a:endParaRPr>
          </a:p>
        </p:txBody>
      </p:sp>
      <p:sp>
        <p:nvSpPr>
          <p:cNvPr id="263" name="Google Shape;263;p35"/>
          <p:cNvSpPr txBox="1"/>
          <p:nvPr/>
        </p:nvSpPr>
        <p:spPr>
          <a:xfrm>
            <a:off x="3774331" y="1972954"/>
            <a:ext cx="1985100" cy="9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descompila.</a:t>
            </a:r>
            <a:endParaRPr b="1" sz="1350">
              <a:latin typeface="DM Sans"/>
              <a:ea typeface="DM Sans"/>
              <a:cs typeface="DM Sans"/>
              <a:sym typeface="DM Sans"/>
            </a:endParaRPr>
          </a:p>
        </p:txBody>
      </p:sp>
      <p:sp>
        <p:nvSpPr>
          <p:cNvPr id="264" name="Google Shape;264;p35"/>
          <p:cNvSpPr txBox="1"/>
          <p:nvPr/>
        </p:nvSpPr>
        <p:spPr>
          <a:xfrm>
            <a:off x="6084054" y="2093902"/>
            <a:ext cx="2458800" cy="932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lleva</a:t>
            </a:r>
            <a:r>
              <a:rPr lang="es" sz="1350">
                <a:solidFill>
                  <a:srgbClr val="000000"/>
                </a:solidFill>
                <a:highlight>
                  <a:srgbClr val="FFFFFF"/>
                </a:highlight>
                <a:latin typeface="DM Sans"/>
                <a:ea typeface="DM Sans"/>
                <a:cs typeface="DM Sans"/>
                <a:sym typeface="DM Sans"/>
              </a:rPr>
              <a:t> a la carpeta del proyecto.</a:t>
            </a:r>
            <a:endParaRPr sz="1350">
              <a:latin typeface="DM Sans"/>
              <a:ea typeface="DM Sans"/>
              <a:cs typeface="DM Sans"/>
              <a:sym typeface="DM Sans"/>
            </a:endParaRPr>
          </a:p>
        </p:txBody>
      </p:sp>
      <p:sp>
        <p:nvSpPr>
          <p:cNvPr id="265" name="Google Shape;265;p35"/>
          <p:cNvSpPr txBox="1"/>
          <p:nvPr/>
        </p:nvSpPr>
        <p:spPr>
          <a:xfrm>
            <a:off x="2090722" y="1659524"/>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266" name="Google Shape;266;p35"/>
          <p:cNvSpPr txBox="1"/>
          <p:nvPr/>
        </p:nvSpPr>
        <p:spPr>
          <a:xfrm>
            <a:off x="4637260" y="1651535"/>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267" name="Google Shape;267;p35"/>
          <p:cNvSpPr txBox="1"/>
          <p:nvPr/>
        </p:nvSpPr>
        <p:spPr>
          <a:xfrm>
            <a:off x="7090606" y="1675811"/>
            <a:ext cx="2592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pic>
        <p:nvPicPr>
          <p:cNvPr id="268" name="Google Shape;268;p35"/>
          <p:cNvPicPr preferRelativeResize="0"/>
          <p:nvPr/>
        </p:nvPicPr>
        <p:blipFill rotWithShape="1">
          <a:blip r:embed="rId6">
            <a:alphaModFix/>
          </a:blip>
          <a:srcRect b="22821" l="0" r="0" t="0"/>
          <a:stretch/>
        </p:blipFill>
        <p:spPr>
          <a:xfrm>
            <a:off x="6377906" y="2904079"/>
            <a:ext cx="2245969" cy="1478819"/>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nvSpPr>
        <p:spPr>
          <a:xfrm>
            <a:off x="475500" y="468275"/>
            <a:ext cx="8193000" cy="92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Usando el CDN</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1350">
                <a:solidFill>
                  <a:schemeClr val="dk1"/>
                </a:solidFill>
                <a:latin typeface="DM Sans"/>
                <a:ea typeface="DM Sans"/>
                <a:cs typeface="DM Sans"/>
                <a:sym typeface="DM Sans"/>
              </a:rPr>
              <a:t>Forma 2</a:t>
            </a:r>
            <a:endParaRPr b="1" sz="1350">
              <a:solidFill>
                <a:schemeClr val="dk1"/>
              </a:solidFill>
              <a:latin typeface="DM Sans"/>
              <a:ea typeface="DM Sans"/>
              <a:cs typeface="DM Sans"/>
              <a:sym typeface="DM Sans"/>
            </a:endParaRPr>
          </a:p>
        </p:txBody>
      </p:sp>
      <p:pic>
        <p:nvPicPr>
          <p:cNvPr id="274" name="Google Shape;274;p36"/>
          <p:cNvPicPr preferRelativeResize="0"/>
          <p:nvPr/>
        </p:nvPicPr>
        <p:blipFill>
          <a:blip r:embed="rId3">
            <a:alphaModFix/>
          </a:blip>
          <a:stretch>
            <a:fillRect/>
          </a:stretch>
        </p:blipFill>
        <p:spPr>
          <a:xfrm>
            <a:off x="7811413" y="4692275"/>
            <a:ext cx="1150750" cy="267575"/>
          </a:xfrm>
          <a:prstGeom prst="rect">
            <a:avLst/>
          </a:prstGeom>
          <a:noFill/>
          <a:ln>
            <a:noFill/>
          </a:ln>
        </p:spPr>
      </p:pic>
      <p:cxnSp>
        <p:nvCxnSpPr>
          <p:cNvPr id="275" name="Google Shape;275;p36"/>
          <p:cNvCxnSpPr>
            <a:stCxn id="276" idx="6"/>
            <a:endCxn id="277" idx="2"/>
          </p:cNvCxnSpPr>
          <p:nvPr/>
        </p:nvCxnSpPr>
        <p:spPr>
          <a:xfrm>
            <a:off x="2570608" y="1896473"/>
            <a:ext cx="4392600" cy="0"/>
          </a:xfrm>
          <a:prstGeom prst="straightConnector1">
            <a:avLst/>
          </a:prstGeom>
          <a:noFill/>
          <a:ln cap="flat" cmpd="sng" w="28575">
            <a:solidFill>
              <a:schemeClr val="accent6"/>
            </a:solidFill>
            <a:prstDash val="solid"/>
            <a:round/>
            <a:headEnd len="med" w="med" type="none"/>
            <a:tailEnd len="med" w="med" type="none"/>
          </a:ln>
        </p:spPr>
      </p:cxnSp>
      <p:sp>
        <p:nvSpPr>
          <p:cNvPr id="276" name="Google Shape;276;p36"/>
          <p:cNvSpPr/>
          <p:nvPr/>
        </p:nvSpPr>
        <p:spPr>
          <a:xfrm>
            <a:off x="1981408" y="162797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a:off x="4504443" y="162797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277" name="Google Shape;277;p36"/>
          <p:cNvSpPr/>
          <p:nvPr/>
        </p:nvSpPr>
        <p:spPr>
          <a:xfrm>
            <a:off x="6963243" y="1627973"/>
            <a:ext cx="589200" cy="537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0FF00"/>
              </a:solidFill>
            </a:endParaRPr>
          </a:p>
        </p:txBody>
      </p:sp>
      <p:sp>
        <p:nvSpPr>
          <p:cNvPr id="279" name="Google Shape;279;p36"/>
          <p:cNvSpPr txBox="1"/>
          <p:nvPr/>
        </p:nvSpPr>
        <p:spPr>
          <a:xfrm>
            <a:off x="2090722" y="1659524"/>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1</a:t>
            </a:r>
            <a:endParaRPr sz="2400">
              <a:latin typeface="Helvetica Neue Light"/>
              <a:ea typeface="Helvetica Neue Light"/>
              <a:cs typeface="Helvetica Neue Light"/>
              <a:sym typeface="Helvetica Neue Light"/>
            </a:endParaRPr>
          </a:p>
        </p:txBody>
      </p:sp>
      <p:sp>
        <p:nvSpPr>
          <p:cNvPr id="280" name="Google Shape;280;p36"/>
          <p:cNvSpPr txBox="1"/>
          <p:nvPr/>
        </p:nvSpPr>
        <p:spPr>
          <a:xfrm>
            <a:off x="4637260" y="1651535"/>
            <a:ext cx="2592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p:txBody>
      </p:sp>
      <p:sp>
        <p:nvSpPr>
          <p:cNvPr id="281" name="Google Shape;281;p36"/>
          <p:cNvSpPr txBox="1"/>
          <p:nvPr/>
        </p:nvSpPr>
        <p:spPr>
          <a:xfrm>
            <a:off x="7090606" y="1675811"/>
            <a:ext cx="259200" cy="2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latin typeface="Helvetica Neue Light"/>
                <a:ea typeface="Helvetica Neue Light"/>
                <a:cs typeface="Helvetica Neue Light"/>
                <a:sym typeface="Helvetica Neue Light"/>
              </a:rPr>
              <a:t>3</a:t>
            </a:r>
            <a:endParaRPr sz="2400">
              <a:latin typeface="Helvetica Neue Light"/>
              <a:ea typeface="Helvetica Neue Light"/>
              <a:cs typeface="Helvetica Neue Light"/>
              <a:sym typeface="Helvetica Neue Light"/>
            </a:endParaRPr>
          </a:p>
        </p:txBody>
      </p:sp>
      <p:sp>
        <p:nvSpPr>
          <p:cNvPr id="282" name="Google Shape;282;p36"/>
          <p:cNvSpPr txBox="1"/>
          <p:nvPr/>
        </p:nvSpPr>
        <p:spPr>
          <a:xfrm>
            <a:off x="1476600" y="2055624"/>
            <a:ext cx="1893300" cy="92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copia </a:t>
            </a:r>
            <a:r>
              <a:rPr lang="es" sz="1350">
                <a:solidFill>
                  <a:srgbClr val="000000"/>
                </a:solidFill>
                <a:highlight>
                  <a:srgbClr val="FFFFFF"/>
                </a:highlight>
                <a:latin typeface="DM Sans"/>
                <a:ea typeface="DM Sans"/>
                <a:cs typeface="DM Sans"/>
                <a:sym typeface="DM Sans"/>
              </a:rPr>
              <a:t>el CDN.</a:t>
            </a:r>
            <a:endParaRPr sz="1350">
              <a:latin typeface="DM Sans"/>
              <a:ea typeface="DM Sans"/>
              <a:cs typeface="DM Sans"/>
              <a:sym typeface="DM Sans"/>
            </a:endParaRPr>
          </a:p>
        </p:txBody>
      </p:sp>
      <p:sp>
        <p:nvSpPr>
          <p:cNvPr id="283" name="Google Shape;283;p36"/>
          <p:cNvSpPr txBox="1"/>
          <p:nvPr/>
        </p:nvSpPr>
        <p:spPr>
          <a:xfrm>
            <a:off x="3806807" y="2055635"/>
            <a:ext cx="2263500" cy="921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Vamos</a:t>
            </a:r>
            <a:r>
              <a:rPr lang="es" sz="1350">
                <a:solidFill>
                  <a:srgbClr val="000000"/>
                </a:solidFill>
                <a:highlight>
                  <a:srgbClr val="FFFFFF"/>
                </a:highlight>
                <a:latin typeface="DM Sans"/>
                <a:ea typeface="DM Sans"/>
                <a:cs typeface="DM Sans"/>
                <a:sym typeface="DM Sans"/>
              </a:rPr>
              <a:t> al index.html</a:t>
            </a:r>
            <a:endParaRPr sz="1350">
              <a:latin typeface="DM Sans"/>
              <a:ea typeface="DM Sans"/>
              <a:cs typeface="DM Sans"/>
              <a:sym typeface="DM Sans"/>
            </a:endParaRPr>
          </a:p>
        </p:txBody>
      </p:sp>
      <p:sp>
        <p:nvSpPr>
          <p:cNvPr id="284" name="Google Shape;284;p36"/>
          <p:cNvSpPr txBox="1"/>
          <p:nvPr/>
        </p:nvSpPr>
        <p:spPr>
          <a:xfrm>
            <a:off x="6118508" y="2221892"/>
            <a:ext cx="2344800" cy="921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350">
                <a:solidFill>
                  <a:srgbClr val="000000"/>
                </a:solidFill>
                <a:highlight>
                  <a:srgbClr val="FFFFFF"/>
                </a:highlight>
                <a:latin typeface="DM Sans"/>
                <a:ea typeface="DM Sans"/>
                <a:cs typeface="DM Sans"/>
                <a:sym typeface="DM Sans"/>
              </a:rPr>
              <a:t>Se pega </a:t>
            </a:r>
            <a:r>
              <a:rPr lang="es" sz="1350">
                <a:solidFill>
                  <a:srgbClr val="000000"/>
                </a:solidFill>
                <a:highlight>
                  <a:srgbClr val="FFFFFF"/>
                </a:highlight>
                <a:latin typeface="DM Sans"/>
                <a:ea typeface="DM Sans"/>
                <a:cs typeface="DM Sans"/>
                <a:sym typeface="DM Sans"/>
              </a:rPr>
              <a:t>en el &lt;head&gt; el CDN.</a:t>
            </a:r>
            <a:endParaRPr sz="1350">
              <a:latin typeface="DM Sans"/>
              <a:ea typeface="DM Sans"/>
              <a:cs typeface="DM Sans"/>
              <a:sym typeface="DM Sans"/>
            </a:endParaRPr>
          </a:p>
        </p:txBody>
      </p:sp>
      <p:pic>
        <p:nvPicPr>
          <p:cNvPr id="285" name="Google Shape;285;p36"/>
          <p:cNvPicPr preferRelativeResize="0"/>
          <p:nvPr/>
        </p:nvPicPr>
        <p:blipFill>
          <a:blip r:embed="rId4">
            <a:alphaModFix/>
          </a:blip>
          <a:stretch>
            <a:fillRect/>
          </a:stretch>
        </p:blipFill>
        <p:spPr>
          <a:xfrm>
            <a:off x="2840097" y="2853950"/>
            <a:ext cx="3678706" cy="1737650"/>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7"/>
          <p:cNvSpPr txBox="1"/>
          <p:nvPr/>
        </p:nvSpPr>
        <p:spPr>
          <a:xfrm>
            <a:off x="475500" y="468275"/>
            <a:ext cx="8193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Mobile first - Bootstrap</a:t>
            </a:r>
            <a:endParaRPr b="1" sz="4000">
              <a:solidFill>
                <a:schemeClr val="dk1"/>
              </a:solidFill>
              <a:latin typeface="DM Sans"/>
              <a:ea typeface="DM Sans"/>
              <a:cs typeface="DM Sans"/>
              <a:sym typeface="DM Sans"/>
            </a:endParaRPr>
          </a:p>
        </p:txBody>
      </p:sp>
      <p:pic>
        <p:nvPicPr>
          <p:cNvPr id="291" name="Google Shape;291;p3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92" name="Google Shape;292;p37"/>
          <p:cNvSpPr txBox="1"/>
          <p:nvPr/>
        </p:nvSpPr>
        <p:spPr>
          <a:xfrm>
            <a:off x="4310250" y="1539150"/>
            <a:ext cx="4240500" cy="2065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¿Recuerdan que vimos el tag para que el sitio se adapte a los estilos responsivos, esencial para dispositivos móviles? </a:t>
            </a:r>
            <a:endParaRPr sz="1350">
              <a:solidFill>
                <a:schemeClr val="dk1"/>
              </a:solidFill>
              <a:highlight>
                <a:schemeClr val="lt1"/>
              </a:highlight>
              <a:latin typeface="DM Sans"/>
              <a:ea typeface="DM Sans"/>
              <a:cs typeface="DM Sans"/>
              <a:sym typeface="DM Sans"/>
            </a:endParaRPr>
          </a:p>
          <a:p>
            <a:pPr indent="0" lvl="0" marL="0" rtl="0" algn="ctr">
              <a:lnSpc>
                <a:spcPct val="115000"/>
              </a:lnSpc>
              <a:spcBef>
                <a:spcPts val="0"/>
              </a:spcBef>
              <a:spcAft>
                <a:spcPts val="0"/>
              </a:spcAft>
              <a:buNone/>
            </a:pPr>
            <a:r>
              <a:t/>
            </a:r>
            <a:endParaRPr sz="1350">
              <a:solidFill>
                <a:schemeClr val="dk1"/>
              </a:solidFill>
              <a:highlight>
                <a:schemeClr val="lt1"/>
              </a:highlight>
              <a:latin typeface="DM Sans"/>
              <a:ea typeface="DM Sans"/>
              <a:cs typeface="DM Sans"/>
              <a:sym typeface="DM Sans"/>
            </a:endParaRPr>
          </a:p>
          <a:p>
            <a:pPr indent="0" lvl="0" marL="0" rtl="0" algn="ctr">
              <a:lnSpc>
                <a:spcPct val="115000"/>
              </a:lnSpc>
              <a:spcBef>
                <a:spcPts val="0"/>
              </a:spcBef>
              <a:spcAft>
                <a:spcPts val="0"/>
              </a:spcAft>
              <a:buNone/>
            </a:pPr>
            <a:r>
              <a:rPr lang="es" sz="1350">
                <a:solidFill>
                  <a:schemeClr val="dk1"/>
                </a:solidFill>
                <a:highlight>
                  <a:schemeClr val="lt1"/>
                </a:highlight>
                <a:latin typeface="DM Sans"/>
                <a:ea typeface="DM Sans"/>
                <a:cs typeface="DM Sans"/>
                <a:sym typeface="DM Sans"/>
              </a:rPr>
              <a:t>Para </a:t>
            </a:r>
            <a:r>
              <a:rPr b="1" lang="es" sz="1350">
                <a:solidFill>
                  <a:schemeClr val="dk1"/>
                </a:solidFill>
                <a:highlight>
                  <a:schemeClr val="lt1"/>
                </a:highlight>
                <a:latin typeface="DM Sans"/>
                <a:ea typeface="DM Sans"/>
                <a:cs typeface="DM Sans"/>
                <a:sym typeface="DM Sans"/>
              </a:rPr>
              <a:t>garantizar </a:t>
            </a:r>
            <a:r>
              <a:rPr lang="es" sz="1350">
                <a:solidFill>
                  <a:schemeClr val="dk1"/>
                </a:solidFill>
                <a:highlight>
                  <a:schemeClr val="lt1"/>
                </a:highlight>
                <a:latin typeface="DM Sans"/>
                <a:ea typeface="DM Sans"/>
                <a:cs typeface="DM Sans"/>
                <a:sym typeface="DM Sans"/>
              </a:rPr>
              <a:t>una representación adecuada, y un zoom táctil para todos los dispositivos, </a:t>
            </a:r>
            <a:r>
              <a:rPr b="1" lang="es" sz="1350">
                <a:solidFill>
                  <a:schemeClr val="dk1"/>
                </a:solidFill>
                <a:highlight>
                  <a:schemeClr val="lt1"/>
                </a:highlight>
                <a:latin typeface="DM Sans"/>
                <a:ea typeface="DM Sans"/>
                <a:cs typeface="DM Sans"/>
                <a:sym typeface="DM Sans"/>
              </a:rPr>
              <a:t>no olvides agregar el viewport.</a:t>
            </a:r>
            <a:endParaRPr b="1" sz="1350">
              <a:solidFill>
                <a:schemeClr val="dk1"/>
              </a:solidFill>
              <a:highlight>
                <a:schemeClr val="lt1"/>
              </a:highlight>
              <a:latin typeface="DM Sans"/>
              <a:ea typeface="DM Sans"/>
              <a:cs typeface="DM Sans"/>
              <a:sym typeface="DM Sans"/>
            </a:endParaRPr>
          </a:p>
          <a:p>
            <a:pPr indent="0" lvl="0" marL="0" rtl="0" algn="ctr">
              <a:lnSpc>
                <a:spcPct val="115000"/>
              </a:lnSpc>
              <a:spcBef>
                <a:spcPts val="0"/>
              </a:spcBef>
              <a:spcAft>
                <a:spcPts val="0"/>
              </a:spcAft>
              <a:buNone/>
            </a:pPr>
            <a:r>
              <a:rPr b="1" lang="es" sz="1350" u="sng">
                <a:solidFill>
                  <a:schemeClr val="hlink"/>
                </a:solidFill>
                <a:highlight>
                  <a:schemeClr val="lt1"/>
                </a:highlight>
                <a:latin typeface="DM Sans"/>
                <a:ea typeface="DM Sans"/>
                <a:cs typeface="DM Sans"/>
                <a:sym typeface="DM Sans"/>
                <a:hlinkClick r:id="rId4"/>
              </a:rPr>
              <a:t> </a:t>
            </a:r>
            <a:endParaRPr b="1" sz="1350">
              <a:solidFill>
                <a:schemeClr val="dk1"/>
              </a:solidFill>
              <a:highlight>
                <a:schemeClr val="lt1"/>
              </a:highlight>
              <a:latin typeface="DM Sans"/>
              <a:ea typeface="DM Sans"/>
              <a:cs typeface="DM Sans"/>
              <a:sym typeface="DM Sans"/>
            </a:endParaRPr>
          </a:p>
        </p:txBody>
      </p:sp>
      <p:sp>
        <p:nvSpPr>
          <p:cNvPr id="293" name="Google Shape;293;p37"/>
          <p:cNvSpPr txBox="1"/>
          <p:nvPr/>
        </p:nvSpPr>
        <p:spPr>
          <a:xfrm>
            <a:off x="902975" y="4143550"/>
            <a:ext cx="7016700" cy="4227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Didact Gothic"/>
                <a:ea typeface="Didact Gothic"/>
                <a:cs typeface="Didact Gothic"/>
                <a:sym typeface="Didact Gothic"/>
              </a:rPr>
              <a:t>&lt;</a:t>
            </a:r>
            <a:r>
              <a:rPr lang="es" sz="1800">
                <a:solidFill>
                  <a:srgbClr val="A52A2A"/>
                </a:solidFill>
                <a:latin typeface="Didact Gothic"/>
                <a:ea typeface="Didact Gothic"/>
                <a:cs typeface="Didact Gothic"/>
                <a:sym typeface="Didact Gothic"/>
              </a:rPr>
              <a:t>meta</a:t>
            </a:r>
            <a:r>
              <a:rPr lang="es" sz="1800">
                <a:solidFill>
                  <a:srgbClr val="FF0000"/>
                </a:solidFill>
                <a:latin typeface="Didact Gothic"/>
                <a:ea typeface="Didact Gothic"/>
                <a:cs typeface="Didact Gothic"/>
                <a:sym typeface="Didact Gothic"/>
              </a:rPr>
              <a:t> name</a:t>
            </a:r>
            <a:r>
              <a:rPr lang="es" sz="1800">
                <a:solidFill>
                  <a:srgbClr val="0000CD"/>
                </a:solidFill>
                <a:latin typeface="Didact Gothic"/>
                <a:ea typeface="Didact Gothic"/>
                <a:cs typeface="Didact Gothic"/>
                <a:sym typeface="Didact Gothic"/>
              </a:rPr>
              <a:t>="viewport"</a:t>
            </a:r>
            <a:r>
              <a:rPr lang="es" sz="1800">
                <a:solidFill>
                  <a:srgbClr val="FF0000"/>
                </a:solidFill>
                <a:latin typeface="Didact Gothic"/>
                <a:ea typeface="Didact Gothic"/>
                <a:cs typeface="Didact Gothic"/>
                <a:sym typeface="Didact Gothic"/>
              </a:rPr>
              <a:t> content</a:t>
            </a:r>
            <a:r>
              <a:rPr lang="es" sz="1800">
                <a:solidFill>
                  <a:srgbClr val="0000CD"/>
                </a:solidFill>
                <a:latin typeface="Didact Gothic"/>
                <a:ea typeface="Didact Gothic"/>
                <a:cs typeface="Didact Gothic"/>
                <a:sym typeface="Didact Gothic"/>
              </a:rPr>
              <a:t>="width=device-width, initial-scale=1"&gt;</a:t>
            </a:r>
            <a:endParaRPr sz="1800">
              <a:latin typeface="Didact Gothic"/>
              <a:ea typeface="Didact Gothic"/>
              <a:cs typeface="Didact Gothic"/>
              <a:sym typeface="Didact Gothic"/>
            </a:endParaRPr>
          </a:p>
        </p:txBody>
      </p:sp>
      <p:pic>
        <p:nvPicPr>
          <p:cNvPr id="294" name="Google Shape;294;p37"/>
          <p:cNvPicPr preferRelativeResize="0"/>
          <p:nvPr/>
        </p:nvPicPr>
        <p:blipFill>
          <a:blip r:embed="rId5">
            <a:alphaModFix/>
          </a:blip>
          <a:stretch>
            <a:fillRect/>
          </a:stretch>
        </p:blipFill>
        <p:spPr>
          <a:xfrm>
            <a:off x="263975" y="1458290"/>
            <a:ext cx="3946224" cy="2426928"/>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Estructura </a:t>
            </a:r>
            <a:r>
              <a:rPr b="1" lang="es" sz="4000">
                <a:solidFill>
                  <a:schemeClr val="lt1"/>
                </a:solidFill>
                <a:latin typeface="DM Sans"/>
                <a:ea typeface="DM Sans"/>
                <a:cs typeface="DM Sans"/>
                <a:sym typeface="DM Sans"/>
              </a:rPr>
              <a:t>de </a:t>
            </a:r>
            <a:r>
              <a:rPr b="1" lang="es" sz="4000">
                <a:solidFill>
                  <a:srgbClr val="83AEFB"/>
                </a:solidFill>
                <a:latin typeface="DM Sans"/>
                <a:ea typeface="DM Sans"/>
                <a:cs typeface="DM Sans"/>
                <a:sym typeface="DM Sans"/>
              </a:rPr>
              <a:t>Bootstrap</a:t>
            </a:r>
            <a:endParaRPr b="1" sz="4000">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Tipografía</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en Bootstrap</a:t>
            </a:r>
            <a:endParaRPr b="1" sz="4000">
              <a:solidFill>
                <a:schemeClr val="dk1"/>
              </a:solidFill>
              <a:latin typeface="DM Sans"/>
              <a:ea typeface="DM Sans"/>
              <a:cs typeface="DM Sans"/>
              <a:sym typeface="DM Sans"/>
            </a:endParaRPr>
          </a:p>
        </p:txBody>
      </p:sp>
      <p:pic>
        <p:nvPicPr>
          <p:cNvPr id="310" name="Google Shape;310;p40"/>
          <p:cNvPicPr preferRelativeResize="0"/>
          <p:nvPr/>
        </p:nvPicPr>
        <p:blipFill>
          <a:blip r:embed="rId3">
            <a:alphaModFix/>
          </a:blip>
          <a:stretch>
            <a:fillRect/>
          </a:stretch>
        </p:blipFill>
        <p:spPr>
          <a:xfrm>
            <a:off x="517900" y="1613225"/>
            <a:ext cx="5335751" cy="2599200"/>
          </a:xfrm>
          <a:prstGeom prst="rect">
            <a:avLst/>
          </a:prstGeom>
          <a:noFill/>
          <a:ln>
            <a:noFill/>
          </a:ln>
        </p:spPr>
      </p:pic>
      <p:sp>
        <p:nvSpPr>
          <p:cNvPr id="311" name="Google Shape;311;p40"/>
          <p:cNvSpPr txBox="1"/>
          <p:nvPr/>
        </p:nvSpPr>
        <p:spPr>
          <a:xfrm>
            <a:off x="4538850" y="2768100"/>
            <a:ext cx="4129800" cy="1664400"/>
          </a:xfrm>
          <a:prstGeom prst="rect">
            <a:avLst/>
          </a:prstGeom>
          <a:solidFill>
            <a:srgbClr val="A6FFCA"/>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350">
                <a:latin typeface="DM Sans"/>
                <a:ea typeface="DM Sans"/>
                <a:cs typeface="DM Sans"/>
                <a:sym typeface="DM Sans"/>
              </a:rPr>
              <a:t>Todos los tags de </a:t>
            </a:r>
            <a:r>
              <a:rPr b="1" lang="es" sz="1350">
                <a:latin typeface="DM Sans"/>
                <a:ea typeface="DM Sans"/>
                <a:cs typeface="DM Sans"/>
                <a:sym typeface="DM Sans"/>
              </a:rPr>
              <a:t>&lt;h1&gt;</a:t>
            </a:r>
            <a:r>
              <a:rPr lang="es" sz="1350">
                <a:latin typeface="DM Sans"/>
                <a:ea typeface="DM Sans"/>
                <a:cs typeface="DM Sans"/>
                <a:sym typeface="DM Sans"/>
              </a:rPr>
              <a:t> a </a:t>
            </a:r>
            <a:r>
              <a:rPr b="1" lang="es" sz="1350">
                <a:latin typeface="DM Sans"/>
                <a:ea typeface="DM Sans"/>
                <a:cs typeface="DM Sans"/>
                <a:sym typeface="DM Sans"/>
              </a:rPr>
              <a:t>&lt;h6&gt;</a:t>
            </a:r>
            <a:r>
              <a:rPr lang="es" sz="1350">
                <a:latin typeface="DM Sans"/>
                <a:ea typeface="DM Sans"/>
                <a:cs typeface="DM Sans"/>
                <a:sym typeface="DM Sans"/>
              </a:rPr>
              <a:t> están estilados por Bootstrap. También se puede utilizar el tag </a:t>
            </a:r>
            <a:r>
              <a:rPr b="1" lang="es" sz="1350">
                <a:latin typeface="DM Sans"/>
                <a:ea typeface="DM Sans"/>
                <a:cs typeface="DM Sans"/>
                <a:sym typeface="DM Sans"/>
              </a:rPr>
              <a:t>&lt;small&gt;</a:t>
            </a:r>
            <a:r>
              <a:rPr lang="es" sz="1350">
                <a:latin typeface="DM Sans"/>
                <a:ea typeface="DM Sans"/>
                <a:cs typeface="DM Sans"/>
                <a:sym typeface="DM Sans"/>
              </a:rPr>
              <a:t> para mostrar un texto secundario</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Tipografía en Bootstrap</a:t>
            </a:r>
            <a:endParaRPr b="1" sz="4000">
              <a:solidFill>
                <a:schemeClr val="dk1"/>
              </a:solidFill>
              <a:latin typeface="DM Sans"/>
              <a:ea typeface="DM Sans"/>
              <a:cs typeface="DM Sans"/>
              <a:sym typeface="DM Sans"/>
            </a:endParaRPr>
          </a:p>
        </p:txBody>
      </p:sp>
      <p:sp>
        <p:nvSpPr>
          <p:cNvPr id="317" name="Google Shape;317;p41"/>
          <p:cNvSpPr txBox="1"/>
          <p:nvPr/>
        </p:nvSpPr>
        <p:spPr>
          <a:xfrm>
            <a:off x="3794650" y="1596300"/>
            <a:ext cx="4633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Otro ejemplo de estilo de texto puede ser para destacar un párrafo como en el siguiente ejemplo usando la clase </a:t>
            </a:r>
            <a:r>
              <a:rPr b="1" lang="es" sz="1350">
                <a:latin typeface="DM Sans"/>
                <a:ea typeface="DM Sans"/>
                <a:cs typeface="DM Sans"/>
                <a:sym typeface="DM Sans"/>
              </a:rPr>
              <a:t>“lead”.</a:t>
            </a:r>
            <a:endParaRPr b="1" sz="1350">
              <a:latin typeface="DM Sans"/>
              <a:ea typeface="DM Sans"/>
              <a:cs typeface="DM Sans"/>
              <a:sym typeface="DM Sans"/>
            </a:endParaRPr>
          </a:p>
        </p:txBody>
      </p:sp>
      <p:sp>
        <p:nvSpPr>
          <p:cNvPr id="318" name="Google Shape;318;p41"/>
          <p:cNvSpPr txBox="1"/>
          <p:nvPr/>
        </p:nvSpPr>
        <p:spPr>
          <a:xfrm>
            <a:off x="440000" y="1596300"/>
            <a:ext cx="3000000" cy="195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600">
                <a:solidFill>
                  <a:srgbClr val="000000"/>
                </a:solidFill>
                <a:latin typeface="Consolas"/>
                <a:ea typeface="Consolas"/>
                <a:cs typeface="Consolas"/>
                <a:sym typeface="Consolas"/>
              </a:rPr>
              <a:t>  </a:t>
            </a:r>
            <a:r>
              <a:rPr lang="es" sz="1600">
                <a:solidFill>
                  <a:srgbClr val="0000CD"/>
                </a:solidFill>
                <a:latin typeface="Consolas"/>
                <a:ea typeface="Consolas"/>
                <a:cs typeface="Consolas"/>
                <a:sym typeface="Consolas"/>
              </a:rPr>
              <a:t>&lt;</a:t>
            </a:r>
            <a:r>
              <a:rPr lang="es" sz="1600">
                <a:solidFill>
                  <a:srgbClr val="A52A2A"/>
                </a:solidFill>
                <a:latin typeface="Consolas"/>
                <a:ea typeface="Consolas"/>
                <a:cs typeface="Consolas"/>
                <a:sym typeface="Consolas"/>
              </a:rPr>
              <a:t>p </a:t>
            </a:r>
            <a:r>
              <a:rPr lang="es" sz="1600">
                <a:solidFill>
                  <a:srgbClr val="FF0000"/>
                </a:solidFill>
                <a:latin typeface="Consolas"/>
                <a:ea typeface="Consolas"/>
                <a:cs typeface="Consolas"/>
                <a:sym typeface="Consolas"/>
              </a:rPr>
              <a:t>class</a:t>
            </a:r>
            <a:r>
              <a:rPr lang="es" sz="1600">
                <a:solidFill>
                  <a:srgbClr val="0000CD"/>
                </a:solidFill>
                <a:latin typeface="Consolas"/>
                <a:ea typeface="Consolas"/>
                <a:cs typeface="Consolas"/>
                <a:sym typeface="Consolas"/>
              </a:rPr>
              <a:t>="</a:t>
            </a:r>
            <a:r>
              <a:rPr lang="es" sz="1800">
                <a:solidFill>
                  <a:srgbClr val="0000FF"/>
                </a:solidFill>
                <a:latin typeface="Consolas"/>
                <a:ea typeface="Consolas"/>
                <a:cs typeface="Consolas"/>
                <a:sym typeface="Consolas"/>
              </a:rPr>
              <a:t>lead</a:t>
            </a:r>
            <a:r>
              <a:rPr lang="es" sz="1800">
                <a:solidFill>
                  <a:srgbClr val="CE9178"/>
                </a:solidFill>
                <a:latin typeface="Consolas"/>
                <a:ea typeface="Consolas"/>
                <a:cs typeface="Consolas"/>
                <a:sym typeface="Consolas"/>
              </a:rPr>
              <a:t>"</a:t>
            </a:r>
            <a:r>
              <a:rPr lang="es" sz="1600">
                <a:solidFill>
                  <a:srgbClr val="0000CD"/>
                </a:solidFill>
                <a:latin typeface="Consolas"/>
                <a:ea typeface="Consolas"/>
                <a:cs typeface="Consolas"/>
                <a:sym typeface="Consolas"/>
              </a:rPr>
              <a:t>"&gt;</a:t>
            </a:r>
            <a:r>
              <a:rPr lang="es" sz="1600">
                <a:solidFill>
                  <a:srgbClr val="000000"/>
                </a:solidFill>
                <a:latin typeface="Consolas"/>
                <a:ea typeface="Consolas"/>
                <a:cs typeface="Consolas"/>
                <a:sym typeface="Consolas"/>
              </a:rPr>
              <a:t>Aquí va el contenido en un container fluid con clase lead.</a:t>
            </a:r>
            <a:r>
              <a:rPr lang="es" sz="1600">
                <a:solidFill>
                  <a:srgbClr val="0000CD"/>
                </a:solidFill>
                <a:latin typeface="Consolas"/>
                <a:ea typeface="Consolas"/>
                <a:cs typeface="Consolas"/>
                <a:sym typeface="Consolas"/>
              </a:rPr>
              <a:t>&lt;</a:t>
            </a:r>
            <a:r>
              <a:rPr lang="es" sz="1600">
                <a:solidFill>
                  <a:srgbClr val="A52A2A"/>
                </a:solidFill>
                <a:latin typeface="Consolas"/>
                <a:ea typeface="Consolas"/>
                <a:cs typeface="Consolas"/>
                <a:sym typeface="Consolas"/>
              </a:rPr>
              <a:t>/p</a:t>
            </a:r>
            <a:r>
              <a:rPr lang="es" sz="1600">
                <a:solidFill>
                  <a:srgbClr val="0000CD"/>
                </a:solidFill>
                <a:latin typeface="Consolas"/>
                <a:ea typeface="Consolas"/>
                <a:cs typeface="Consolas"/>
                <a:sym typeface="Consolas"/>
              </a:rPr>
              <a:t>&gt;</a:t>
            </a:r>
            <a:endParaRPr sz="1600">
              <a:solidFill>
                <a:srgbClr val="0000CD"/>
              </a:solidFill>
              <a:latin typeface="Consolas"/>
              <a:ea typeface="Consolas"/>
              <a:cs typeface="Consolas"/>
              <a:sym typeface="Consolas"/>
            </a:endParaRPr>
          </a:p>
        </p:txBody>
      </p:sp>
      <p:sp>
        <p:nvSpPr>
          <p:cNvPr id="319" name="Google Shape;319;p41"/>
          <p:cNvSpPr txBox="1"/>
          <p:nvPr/>
        </p:nvSpPr>
        <p:spPr>
          <a:xfrm>
            <a:off x="643800" y="3983863"/>
            <a:ext cx="7602900" cy="510600"/>
          </a:xfrm>
          <a:prstGeom prst="rect">
            <a:avLst/>
          </a:prstGeom>
          <a:solidFill>
            <a:srgbClr val="EAFF6A"/>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350">
                <a:solidFill>
                  <a:srgbClr val="000000"/>
                </a:solidFill>
                <a:latin typeface="DM Sans"/>
                <a:ea typeface="DM Sans"/>
                <a:cs typeface="DM Sans"/>
                <a:sym typeface="DM Sans"/>
              </a:rPr>
              <a:t>Ver más ejemplos de texto con estilo en </a:t>
            </a:r>
            <a:r>
              <a:rPr lang="es" sz="1350" u="sng">
                <a:solidFill>
                  <a:schemeClr val="hlink"/>
                </a:solidFill>
                <a:latin typeface="DM Sans"/>
                <a:ea typeface="DM Sans"/>
                <a:cs typeface="DM Sans"/>
                <a:sym typeface="DM Sans"/>
                <a:hlinkClick r:id="rId3"/>
              </a:rPr>
              <a:t>http://getbootstrap.com/css/#type </a:t>
            </a:r>
            <a:endParaRPr sz="1350">
              <a:latin typeface="DM Sans"/>
              <a:ea typeface="DM Sans"/>
              <a:cs typeface="DM Sans"/>
              <a:sym typeface="DM Sans"/>
            </a:endParaRPr>
          </a:p>
        </p:txBody>
      </p:sp>
      <p:pic>
        <p:nvPicPr>
          <p:cNvPr id="320" name="Google Shape;320;p41"/>
          <p:cNvPicPr preferRelativeResize="0"/>
          <p:nvPr/>
        </p:nvPicPr>
        <p:blipFill>
          <a:blip r:embed="rId4">
            <a:alphaModFix/>
          </a:blip>
          <a:stretch>
            <a:fillRect/>
          </a:stretch>
        </p:blipFill>
        <p:spPr>
          <a:xfrm>
            <a:off x="3625188" y="2544075"/>
            <a:ext cx="4989275" cy="1439800"/>
          </a:xfrm>
          <a:prstGeom prst="rect">
            <a:avLst/>
          </a:prstGeom>
          <a:noFill/>
          <a:ln>
            <a:noFill/>
          </a:ln>
        </p:spPr>
      </p:pic>
      <p:sp>
        <p:nvSpPr>
          <p:cNvPr id="321" name="Google Shape;321;p41"/>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
        <p:nvSpPr>
          <p:cNvPr id="332" name="Google Shape;332;p43"/>
          <p:cNvSpPr txBox="1"/>
          <p:nvPr/>
        </p:nvSpPr>
        <p:spPr>
          <a:xfrm>
            <a:off x="3794650" y="1596300"/>
            <a:ext cx="4633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Cada contenedor tiene un ancho variable, que va a depender de la resolución de pantalla del usuario. Esto lo averiguará Bootstrap, y va a setearle el ancho correspondiente. </a:t>
            </a:r>
            <a:endParaRPr sz="1350">
              <a:latin typeface="DM Sans"/>
              <a:ea typeface="DM Sans"/>
              <a:cs typeface="DM Sans"/>
              <a:sym typeface="DM Sans"/>
            </a:endParaRPr>
          </a:p>
        </p:txBody>
      </p:sp>
      <p:sp>
        <p:nvSpPr>
          <p:cNvPr id="333" name="Google Shape;333;p43"/>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334" name="Google Shape;334;p43"/>
          <p:cNvSpPr txBox="1"/>
          <p:nvPr/>
        </p:nvSpPr>
        <p:spPr>
          <a:xfrm>
            <a:off x="475500" y="1596300"/>
            <a:ext cx="3381300" cy="2128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FF0000"/>
                </a:solidFill>
                <a:latin typeface="Consolas"/>
                <a:ea typeface="Consolas"/>
                <a:cs typeface="Consolas"/>
                <a:sym typeface="Consolas"/>
              </a:rPr>
              <a:t> class</a:t>
            </a:r>
            <a:r>
              <a:rPr lang="es" sz="1800">
                <a:solidFill>
                  <a:srgbClr val="0000CD"/>
                </a:solidFill>
                <a:latin typeface="Consolas"/>
                <a:ea typeface="Consolas"/>
                <a:cs typeface="Consolas"/>
                <a:sym typeface="Consolas"/>
              </a:rPr>
              <a:t>="container"&gt;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00"/>
                </a:solidFill>
                <a:latin typeface="Consolas"/>
                <a:ea typeface="Consolas"/>
                <a:cs typeface="Consolas"/>
                <a:sym typeface="Consolas"/>
              </a:rPr>
              <a:t>  </a:t>
            </a: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h1</a:t>
            </a:r>
            <a:r>
              <a:rPr lang="es" sz="1800">
                <a:solidFill>
                  <a:srgbClr val="0000CD"/>
                </a:solidFill>
                <a:latin typeface="Consolas"/>
                <a:ea typeface="Consolas"/>
                <a:cs typeface="Consolas"/>
                <a:sym typeface="Consolas"/>
              </a:rPr>
              <a:t>&gt;</a:t>
            </a:r>
            <a:r>
              <a:rPr lang="es" sz="1800">
                <a:solidFill>
                  <a:srgbClr val="000000"/>
                </a:solidFill>
                <a:latin typeface="Consolas"/>
                <a:ea typeface="Consolas"/>
                <a:cs typeface="Consolas"/>
                <a:sym typeface="Consolas"/>
              </a:rPr>
              <a:t>Título Principal</a:t>
            </a: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/h1</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00"/>
                </a:solidFill>
                <a:latin typeface="Consolas"/>
                <a:ea typeface="Consolas"/>
                <a:cs typeface="Consolas"/>
                <a:sym typeface="Consolas"/>
              </a:rPr>
              <a:t>  </a:t>
            </a: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p</a:t>
            </a:r>
            <a:r>
              <a:rPr lang="es" sz="1800">
                <a:solidFill>
                  <a:srgbClr val="0000CD"/>
                </a:solidFill>
                <a:latin typeface="Consolas"/>
                <a:ea typeface="Consolas"/>
                <a:cs typeface="Consolas"/>
                <a:sym typeface="Consolas"/>
              </a:rPr>
              <a:t>&gt;</a:t>
            </a:r>
            <a:r>
              <a:rPr lang="es" sz="1800">
                <a:solidFill>
                  <a:srgbClr val="000000"/>
                </a:solidFill>
                <a:latin typeface="Consolas"/>
                <a:ea typeface="Consolas"/>
                <a:cs typeface="Consolas"/>
                <a:sym typeface="Consolas"/>
              </a:rPr>
              <a:t>Aquí va el contenido.</a:t>
            </a: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/p</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p:txBody>
      </p:sp>
      <p:pic>
        <p:nvPicPr>
          <p:cNvPr id="335" name="Google Shape;335;p43"/>
          <p:cNvPicPr preferRelativeResize="0"/>
          <p:nvPr/>
        </p:nvPicPr>
        <p:blipFill rotWithShape="1">
          <a:blip r:embed="rId3">
            <a:alphaModFix/>
          </a:blip>
          <a:srcRect b="0" l="0" r="0" t="0"/>
          <a:stretch/>
        </p:blipFill>
        <p:spPr>
          <a:xfrm>
            <a:off x="4505588" y="2900000"/>
            <a:ext cx="3381375" cy="1581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7"/>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59" name="Google Shape;59;p17"/>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60" name="Google Shape;60;p17"/>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61" name="Google Shape;61;p17"/>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62" name="Google Shape;62;p17"/>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63" name="Google Shape;63;p17"/>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10</a:t>
            </a:r>
            <a:endParaRPr b="1" sz="1600">
              <a:solidFill>
                <a:srgbClr val="999999"/>
              </a:solidFill>
              <a:latin typeface="DM Sans"/>
              <a:ea typeface="DM Sans"/>
              <a:cs typeface="DM Sans"/>
              <a:sym typeface="DM Sans"/>
            </a:endParaRPr>
          </a:p>
        </p:txBody>
      </p:sp>
      <p:cxnSp>
        <p:nvCxnSpPr>
          <p:cNvPr id="64" name="Google Shape;64;p17"/>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5" name="Google Shape;65;p17"/>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GitHub</a:t>
            </a:r>
            <a:endParaRPr b="1" sz="1500">
              <a:solidFill>
                <a:srgbClr val="999999"/>
              </a:solidFill>
              <a:latin typeface="DM Sans"/>
              <a:ea typeface="DM Sans"/>
              <a:cs typeface="DM Sans"/>
              <a:sym typeface="DM Sans"/>
            </a:endParaRPr>
          </a:p>
        </p:txBody>
      </p:sp>
      <p:sp>
        <p:nvSpPr>
          <p:cNvPr id="66" name="Google Shape;66;p17"/>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11</a:t>
            </a:r>
            <a:endParaRPr b="1" sz="1600">
              <a:solidFill>
                <a:schemeClr val="lt1"/>
              </a:solidFill>
              <a:latin typeface="DM Sans"/>
              <a:ea typeface="DM Sans"/>
              <a:cs typeface="DM Sans"/>
              <a:sym typeface="DM Sans"/>
            </a:endParaRPr>
          </a:p>
        </p:txBody>
      </p:sp>
      <p:cxnSp>
        <p:nvCxnSpPr>
          <p:cNvPr id="67" name="Google Shape;67;p17"/>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68" name="Google Shape;68;p17"/>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Frameworks CSS + Bootstrap</a:t>
            </a:r>
            <a:endParaRPr b="1" sz="1500">
              <a:solidFill>
                <a:srgbClr val="EAFF6A"/>
              </a:solidFill>
              <a:latin typeface="DM Sans"/>
              <a:ea typeface="DM Sans"/>
              <a:cs typeface="DM Sans"/>
              <a:sym typeface="DM Sans"/>
            </a:endParaRPr>
          </a:p>
        </p:txBody>
      </p:sp>
      <p:sp>
        <p:nvSpPr>
          <p:cNvPr id="69" name="Google Shape;69;p17"/>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12</a:t>
            </a:r>
            <a:endParaRPr b="1" sz="1600">
              <a:solidFill>
                <a:srgbClr val="999999"/>
              </a:solidFill>
              <a:latin typeface="DM Sans"/>
              <a:ea typeface="DM Sans"/>
              <a:cs typeface="DM Sans"/>
              <a:sym typeface="DM Sans"/>
            </a:endParaRPr>
          </a:p>
        </p:txBody>
      </p:sp>
      <p:cxnSp>
        <p:nvCxnSpPr>
          <p:cNvPr id="70" name="Google Shape;70;p17"/>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71" name="Google Shape;71;p17"/>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@Media + Pseudoclases</a:t>
            </a:r>
            <a:endParaRPr b="1" sz="1500">
              <a:solidFill>
                <a:srgbClr val="999999"/>
              </a:solidFill>
              <a:latin typeface="DM Sans"/>
              <a:ea typeface="DM Sans"/>
              <a:cs typeface="DM Sans"/>
              <a:sym typeface="DM Sans"/>
            </a:endParaRPr>
          </a:p>
        </p:txBody>
      </p:sp>
      <p:cxnSp>
        <p:nvCxnSpPr>
          <p:cNvPr id="72" name="Google Shape;72;p17"/>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73" name="Google Shape;73;p17"/>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74" name="Google Shape;74;p17"/>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75" name="Google Shape;75;p17"/>
          <p:cNvSpPr txBox="1"/>
          <p:nvPr/>
        </p:nvSpPr>
        <p:spPr>
          <a:xfrm>
            <a:off x="1395275" y="2972375"/>
            <a:ext cx="1853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GitHub</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Creación de cuenta</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Creación de repositorio</a:t>
            </a:r>
            <a:endParaRPr sz="1200">
              <a:solidFill>
                <a:schemeClr val="lt1"/>
              </a:solidFill>
              <a:latin typeface="DM Sans"/>
              <a:ea typeface="DM Sans"/>
              <a:cs typeface="DM Sans"/>
              <a:sym typeface="DM Sans"/>
            </a:endParaRPr>
          </a:p>
        </p:txBody>
      </p:sp>
      <p:sp>
        <p:nvSpPr>
          <p:cNvPr id="76" name="Google Shape;76;p17"/>
          <p:cNvSpPr txBox="1"/>
          <p:nvPr/>
        </p:nvSpPr>
        <p:spPr>
          <a:xfrm>
            <a:off x="5955750" y="2972363"/>
            <a:ext cx="1646100" cy="867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Responsive</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Pseudo Clases</a:t>
            </a:r>
            <a:endParaRPr sz="1200">
              <a:solidFill>
                <a:schemeClr val="lt1"/>
              </a:solidFill>
              <a:latin typeface="DM Sans"/>
              <a:ea typeface="DM Sans"/>
              <a:cs typeface="DM Sans"/>
              <a:sym typeface="DM Sans"/>
            </a:endParaRPr>
          </a:p>
        </p:txBody>
      </p:sp>
      <p:sp>
        <p:nvSpPr>
          <p:cNvPr id="77" name="Google Shape;77;p17"/>
          <p:cNvSpPr txBox="1"/>
          <p:nvPr/>
        </p:nvSpPr>
        <p:spPr>
          <a:xfrm>
            <a:off x="3675513" y="2972363"/>
            <a:ext cx="16461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Librerías y Frameworks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Bootstrap</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Estructura de Bootstrap</a:t>
            </a:r>
            <a:endParaRPr sz="1200">
              <a:solidFill>
                <a:srgbClr val="83AEFB"/>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a:t>
            </a:r>
            <a:endParaRPr b="1" sz="4000">
              <a:solidFill>
                <a:schemeClr val="dk1"/>
              </a:solidFill>
              <a:latin typeface="DM Sans"/>
              <a:ea typeface="DM Sans"/>
              <a:cs typeface="DM Sans"/>
              <a:sym typeface="DM Sans"/>
            </a:endParaRPr>
          </a:p>
        </p:txBody>
      </p:sp>
      <p:sp>
        <p:nvSpPr>
          <p:cNvPr id="341" name="Google Shape;341;p44"/>
          <p:cNvSpPr txBox="1"/>
          <p:nvPr/>
        </p:nvSpPr>
        <p:spPr>
          <a:xfrm>
            <a:off x="3794650" y="1596300"/>
            <a:ext cx="46338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este caso, cuando el contendor es fluid, el ancho siempre será de 100%, brindándonos la posibilidad renderizar un </a:t>
            </a:r>
            <a:r>
              <a:rPr b="1" lang="es" sz="1350">
                <a:latin typeface="DM Sans"/>
                <a:ea typeface="DM Sans"/>
                <a:cs typeface="DM Sans"/>
                <a:sym typeface="DM Sans"/>
              </a:rPr>
              <a:t>div full width.</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42" name="Google Shape;342;p44"/>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343" name="Google Shape;343;p44"/>
          <p:cNvSpPr txBox="1"/>
          <p:nvPr/>
        </p:nvSpPr>
        <p:spPr>
          <a:xfrm>
            <a:off x="475500" y="1596300"/>
            <a:ext cx="3000000" cy="1950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a:t>
            </a:r>
            <a:r>
              <a:rPr lang="es">
                <a:solidFill>
                  <a:srgbClr val="0000FF"/>
                </a:solidFill>
                <a:latin typeface="Consolas"/>
                <a:ea typeface="Consolas"/>
                <a:cs typeface="Consolas"/>
                <a:sym typeface="Consolas"/>
              </a:rPr>
              <a:t>container-fluid</a:t>
            </a:r>
            <a:r>
              <a:rPr lang="es">
                <a:solidFill>
                  <a:srgbClr val="CE9178"/>
                </a:solidFill>
                <a:latin typeface="Consolas"/>
                <a:ea typeface="Consolas"/>
                <a:cs typeface="Consolas"/>
                <a:sym typeface="Consolas"/>
              </a:rPr>
              <a:t>"</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00"/>
                </a:solidFill>
                <a:latin typeface="Consolas"/>
                <a:ea typeface="Consolas"/>
                <a:cs typeface="Consolas"/>
                <a:sym typeface="Consolas"/>
              </a:rPr>
              <a:t>  </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Título Principal</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00"/>
                </a:solidFill>
                <a:latin typeface="Consolas"/>
                <a:ea typeface="Consolas"/>
                <a:cs typeface="Consolas"/>
                <a:sym typeface="Consolas"/>
              </a:rPr>
              <a:t>  </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Aquí va el contenido.</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p:txBody>
      </p:sp>
      <p:pic>
        <p:nvPicPr>
          <p:cNvPr id="344" name="Google Shape;344;p44"/>
          <p:cNvPicPr preferRelativeResize="0"/>
          <p:nvPr/>
        </p:nvPicPr>
        <p:blipFill rotWithShape="1">
          <a:blip r:embed="rId3">
            <a:alphaModFix/>
          </a:blip>
          <a:srcRect b="24440" l="0" r="0" t="-24439"/>
          <a:stretch/>
        </p:blipFill>
        <p:spPr>
          <a:xfrm>
            <a:off x="3811250" y="1596300"/>
            <a:ext cx="4600600" cy="30478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Contenedores: ROW</a:t>
            </a:r>
            <a:endParaRPr b="1" sz="4000">
              <a:solidFill>
                <a:schemeClr val="dk1"/>
              </a:solidFill>
              <a:latin typeface="DM Sans"/>
              <a:ea typeface="DM Sans"/>
              <a:cs typeface="DM Sans"/>
              <a:sym typeface="DM Sans"/>
            </a:endParaRPr>
          </a:p>
        </p:txBody>
      </p:sp>
      <p:sp>
        <p:nvSpPr>
          <p:cNvPr id="350" name="Google Shape;350;p45"/>
          <p:cNvSpPr txBox="1"/>
          <p:nvPr/>
        </p:nvSpPr>
        <p:spPr>
          <a:xfrm>
            <a:off x="3759750" y="1926150"/>
            <a:ext cx="46338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siguiente div a utilizar son los .</a:t>
            </a:r>
            <a:r>
              <a:rPr b="1" lang="es" sz="1350">
                <a:latin typeface="DM Sans"/>
                <a:ea typeface="DM Sans"/>
                <a:cs typeface="DM Sans"/>
                <a:sym typeface="DM Sans"/>
              </a:rPr>
              <a:t>row,</a:t>
            </a:r>
            <a:r>
              <a:rPr lang="es" sz="1350">
                <a:latin typeface="DM Sans"/>
                <a:ea typeface="DM Sans"/>
                <a:cs typeface="DM Sans"/>
                <a:sym typeface="DM Sans"/>
              </a:rPr>
              <a:t> que serán las filas en donde dividiremos el contenido del bloque, que reacomodará los divs de su interior dependiendo siempre de la resolución del usuario. Dentro de los div row, se indicarán los div con el sistema de grillas.</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51" name="Google Shape;351;p45"/>
          <p:cNvSpPr txBox="1"/>
          <p:nvPr/>
        </p:nvSpPr>
        <p:spPr>
          <a:xfrm>
            <a:off x="1312525" y="1203900"/>
            <a:ext cx="781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HTML</a:t>
            </a:r>
            <a:endParaRPr b="1" sz="1350">
              <a:latin typeface="DM Sans"/>
              <a:ea typeface="DM Sans"/>
              <a:cs typeface="DM Sans"/>
              <a:sym typeface="DM Sans"/>
            </a:endParaRPr>
          </a:p>
        </p:txBody>
      </p:sp>
      <p:sp>
        <p:nvSpPr>
          <p:cNvPr id="352" name="Google Shape;352;p45"/>
          <p:cNvSpPr txBox="1"/>
          <p:nvPr/>
        </p:nvSpPr>
        <p:spPr>
          <a:xfrm>
            <a:off x="475500" y="1596300"/>
            <a:ext cx="3000000" cy="229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Título Principal</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/h1</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a:t>
            </a:r>
            <a:r>
              <a:rPr lang="es">
                <a:solidFill>
                  <a:srgbClr val="0000FF"/>
                </a:solidFill>
                <a:latin typeface="Consolas"/>
                <a:ea typeface="Consolas"/>
                <a:cs typeface="Consolas"/>
                <a:sym typeface="Consolas"/>
              </a:rPr>
              <a:t>container</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FF0000"/>
                </a:solidFill>
                <a:latin typeface="Consolas"/>
                <a:ea typeface="Consolas"/>
                <a:cs typeface="Consolas"/>
                <a:sym typeface="Consolas"/>
              </a:rPr>
              <a:t> class</a:t>
            </a:r>
            <a:r>
              <a:rPr lang="es">
                <a:solidFill>
                  <a:srgbClr val="0000CD"/>
                </a:solidFill>
                <a:latin typeface="Consolas"/>
                <a:ea typeface="Consolas"/>
                <a:cs typeface="Consolas"/>
                <a:sym typeface="Consolas"/>
              </a:rPr>
              <a:t>="</a:t>
            </a:r>
            <a:r>
              <a:rPr lang="es">
                <a:solidFill>
                  <a:srgbClr val="0000FF"/>
                </a:solidFill>
                <a:latin typeface="Consolas"/>
                <a:ea typeface="Consolas"/>
                <a:cs typeface="Consolas"/>
                <a:sym typeface="Consolas"/>
              </a:rPr>
              <a:t>row</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00"/>
                </a:solidFill>
                <a:latin typeface="Consolas"/>
                <a:ea typeface="Consolas"/>
                <a:cs typeface="Consolas"/>
                <a:sym typeface="Consolas"/>
              </a:rPr>
              <a:t>  </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r>
              <a:rPr lang="es">
                <a:solidFill>
                  <a:srgbClr val="000000"/>
                </a:solidFill>
                <a:latin typeface="Consolas"/>
                <a:ea typeface="Consolas"/>
                <a:cs typeface="Consolas"/>
                <a:sym typeface="Consolas"/>
              </a:rPr>
              <a:t>Aquí va el contenido.</a:t>
            </a: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/p</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&lt;</a:t>
            </a:r>
            <a:r>
              <a:rPr lang="es">
                <a:solidFill>
                  <a:srgbClr val="A52A2A"/>
                </a:solidFill>
                <a:latin typeface="Consolas"/>
                <a:ea typeface="Consolas"/>
                <a:cs typeface="Consolas"/>
                <a:sym typeface="Consolas"/>
              </a:rPr>
              <a:t>/div</a:t>
            </a:r>
            <a:r>
              <a:rPr lang="es">
                <a:solidFill>
                  <a:srgbClr val="0000CD"/>
                </a:solidFill>
                <a:latin typeface="Consolas"/>
                <a:ea typeface="Consolas"/>
                <a:cs typeface="Consolas"/>
                <a:sym typeface="Consolas"/>
              </a:rPr>
              <a:t>&gt;</a:t>
            </a:r>
            <a:endParaRPr>
              <a:solidFill>
                <a:srgbClr val="0000CD"/>
              </a:solidFill>
              <a:latin typeface="Consolas"/>
              <a:ea typeface="Consolas"/>
              <a:cs typeface="Consolas"/>
              <a:sym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nvSpPr>
        <p:spPr>
          <a:xfrm>
            <a:off x="3601825" y="-75"/>
            <a:ext cx="55422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r>
              <a:rPr lang="es">
                <a:latin typeface="Helvetica Neue Light"/>
                <a:ea typeface="Helvetica Neue Light"/>
                <a:cs typeface="Helvetica Neue Light"/>
                <a:sym typeface="Helvetica Neue Light"/>
              </a:rPr>
              <a:t>Mi Mejor Página</a:t>
            </a: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title</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meta</a:t>
            </a:r>
            <a:r>
              <a:rPr lang="es">
                <a:solidFill>
                  <a:srgbClr val="0000CD"/>
                </a:solidFill>
                <a:latin typeface="Helvetica Neue Light"/>
                <a:ea typeface="Helvetica Neue Light"/>
                <a:cs typeface="Helvetica Neue Light"/>
                <a:sym typeface="Helvetica Neue Light"/>
              </a:rPr>
              <a:t> name="viewport" content="width=device-width, initial-scale=1"&gt; </a:t>
            </a:r>
            <a:r>
              <a:rPr lang="es">
                <a:solidFill>
                  <a:srgbClr val="434343"/>
                </a:solidFill>
                <a:latin typeface="Helvetica Neue Light"/>
                <a:ea typeface="Helvetica Neue Light"/>
                <a:cs typeface="Helvetica Neue Light"/>
                <a:sym typeface="Helvetica Neue Light"/>
              </a:rPr>
              <a:t>&lt;!-- Tag de Viewport --&gt;</a:t>
            </a:r>
            <a:endParaRPr>
              <a:solidFill>
                <a:srgbClr val="434343"/>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link</a:t>
            </a:r>
            <a:r>
              <a:rPr lang="es">
                <a:solidFill>
                  <a:srgbClr val="0000CD"/>
                </a:solidFill>
                <a:latin typeface="Helvetica Neue Light"/>
                <a:ea typeface="Helvetica Neue Light"/>
                <a:cs typeface="Helvetica Neue Light"/>
                <a:sym typeface="Helvetica Neue Light"/>
              </a:rPr>
              <a:t> rel="stylesheet" href="https://stackpath.bootstrapcdn.com/bootstrap/4.4.1/css/bootstrap.min.css"&gt; </a:t>
            </a:r>
            <a:r>
              <a:rPr lang="es">
                <a:solidFill>
                  <a:srgbClr val="434343"/>
                </a:solidFill>
                <a:latin typeface="Helvetica Neue Light"/>
                <a:ea typeface="Helvetica Neue Light"/>
                <a:cs typeface="Helvetica Neue Light"/>
                <a:sym typeface="Helvetica Neue Light"/>
              </a:rPr>
              <a:t>&lt;!-- CDN de Bootstrap del CSS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Helvetica Neue Light"/>
                <a:ea typeface="Helvetica Neue Light"/>
                <a:cs typeface="Helvetica Neue Light"/>
                <a:sym typeface="Helvetica Neue Light"/>
              </a:rPr>
              <a:t>  &lt;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src="https://stackpath.bootstrapcdn.com/bootstrap/4.4.1/js/bootstrap.min.js"&gt;&lt;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Bootstrap del JS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src="https://code.jquery.com/jquery-3.4.1.slim.min.js"&gt;&lt;/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a:t>
            </a:r>
            <a:r>
              <a:rPr lang="es">
                <a:solidFill>
                  <a:srgbClr val="434343"/>
                </a:solidFill>
                <a:latin typeface="Helvetica Neue Light"/>
                <a:ea typeface="Helvetica Neue Light"/>
                <a:cs typeface="Helvetica Neue Light"/>
                <a:sym typeface="Helvetica Neue Light"/>
              </a:rPr>
              <a:t>&lt;!-- CDN de la librería de Jquery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 src="https://cdn.jsdelivr.net/npm/popper.js@1.16.0/dist/umd/popper.min.js"&gt;&lt;/</a:t>
            </a:r>
            <a:r>
              <a:rPr lang="es">
                <a:solidFill>
                  <a:srgbClr val="FF0000"/>
                </a:solidFill>
                <a:latin typeface="Helvetica Neue Light"/>
                <a:ea typeface="Helvetica Neue Light"/>
                <a:cs typeface="Helvetica Neue Light"/>
                <a:sym typeface="Helvetica Neue Light"/>
              </a:rPr>
              <a:t>script</a:t>
            </a:r>
            <a:r>
              <a:rPr lang="es">
                <a:solidFill>
                  <a:srgbClr val="0000CD"/>
                </a:solidFill>
                <a:latin typeface="Helvetica Neue Light"/>
                <a:ea typeface="Helvetica Neue Light"/>
                <a:cs typeface="Helvetica Neue Light"/>
                <a:sym typeface="Helvetica Neue Light"/>
              </a:rPr>
              <a:t>&gt; </a:t>
            </a:r>
            <a:r>
              <a:rPr lang="es">
                <a:solidFill>
                  <a:srgbClr val="434343"/>
                </a:solidFill>
                <a:latin typeface="Helvetica Neue Light"/>
                <a:ea typeface="Helvetica Neue Light"/>
                <a:cs typeface="Helvetica Neue Light"/>
                <a:sym typeface="Helvetica Neue Light"/>
              </a:rPr>
              <a:t>&lt;!-- CDN de la librería de Popper  --&gt;</a:t>
            </a:r>
            <a:endParaRPr>
              <a:solidFill>
                <a:srgbClr val="0000CD"/>
              </a:solidFill>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Helvetica Neue Light"/>
                <a:ea typeface="Helvetica Neue Light"/>
                <a:cs typeface="Helvetica Neue Light"/>
                <a:sym typeface="Helvetica Neue Light"/>
              </a:rPr>
              <a:t>&lt;/</a:t>
            </a:r>
            <a:r>
              <a:rPr lang="es">
                <a:solidFill>
                  <a:srgbClr val="FF0000"/>
                </a:solidFill>
                <a:latin typeface="Helvetica Neue Light"/>
                <a:ea typeface="Helvetica Neue Light"/>
                <a:cs typeface="Helvetica Neue Light"/>
                <a:sym typeface="Helvetica Neue Light"/>
              </a:rPr>
              <a:t>head</a:t>
            </a:r>
            <a:r>
              <a:rPr lang="es">
                <a:solidFill>
                  <a:srgbClr val="0000CD"/>
                </a:solidFill>
                <a:latin typeface="Helvetica Neue Light"/>
                <a:ea typeface="Helvetica Neue Light"/>
                <a:cs typeface="Helvetica Neue Light"/>
                <a:sym typeface="Helvetica Neue Light"/>
              </a:rPr>
              <a:t>&gt;</a:t>
            </a:r>
            <a:endParaRPr>
              <a:solidFill>
                <a:srgbClr val="0000CD"/>
              </a:solidFill>
              <a:latin typeface="Helvetica Neue Light"/>
              <a:ea typeface="Helvetica Neue Light"/>
              <a:cs typeface="Helvetica Neue Light"/>
              <a:sym typeface="Helvetica Neue Light"/>
            </a:endParaRPr>
          </a:p>
        </p:txBody>
      </p:sp>
      <p:pic>
        <p:nvPicPr>
          <p:cNvPr id="358" name="Google Shape;358;p46"/>
          <p:cNvPicPr preferRelativeResize="0"/>
          <p:nvPr/>
        </p:nvPicPr>
        <p:blipFill rotWithShape="1">
          <a:blip r:embed="rId3">
            <a:alphaModFix/>
          </a:blip>
          <a:srcRect b="0" l="8088" r="0" t="32468"/>
          <a:stretch/>
        </p:blipFill>
        <p:spPr>
          <a:xfrm>
            <a:off x="-12" y="1937350"/>
            <a:ext cx="3465525" cy="3206150"/>
          </a:xfrm>
          <a:prstGeom prst="rect">
            <a:avLst/>
          </a:prstGeom>
          <a:noFill/>
          <a:ln>
            <a:noFill/>
          </a:ln>
        </p:spPr>
      </p:pic>
      <p:sp>
        <p:nvSpPr>
          <p:cNvPr id="359" name="Google Shape;359;p46"/>
          <p:cNvSpPr/>
          <p:nvPr/>
        </p:nvSpPr>
        <p:spPr>
          <a:xfrm>
            <a:off x="729050" y="513800"/>
            <a:ext cx="2148300" cy="1282500"/>
          </a:xfrm>
          <a:prstGeom prst="wedgeEllipseCallout">
            <a:avLst>
              <a:gd fmla="val -14103" name="adj1"/>
              <a:gd fmla="val 63848"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a:solidFill>
                <a:srgbClr val="000000"/>
              </a:solidFill>
              <a:latin typeface="DM Sans"/>
              <a:ea typeface="DM Sans"/>
              <a:cs typeface="DM Sans"/>
              <a:sym typeface="DM Sans"/>
            </a:endParaRPr>
          </a:p>
          <a:p>
            <a:pPr indent="0" lvl="0" marL="0" rtl="0" algn="ctr">
              <a:lnSpc>
                <a:spcPct val="115000"/>
              </a:lnSpc>
              <a:spcBef>
                <a:spcPts val="0"/>
              </a:spcBef>
              <a:spcAft>
                <a:spcPts val="0"/>
              </a:spcAft>
              <a:buClr>
                <a:srgbClr val="000000"/>
              </a:buClr>
              <a:buSzPts val="1100"/>
              <a:buFont typeface="Arial"/>
              <a:buNone/>
            </a:pPr>
            <a:r>
              <a:rPr b="1" lang="es">
                <a:solidFill>
                  <a:srgbClr val="000000"/>
                </a:solidFill>
                <a:latin typeface="DM Sans"/>
                <a:ea typeface="DM Sans"/>
                <a:cs typeface="DM Sans"/>
                <a:sym typeface="DM Sans"/>
              </a:rPr>
              <a:t>Y el CSS ¿Dónde está?</a:t>
            </a:r>
            <a:endParaRPr b="1">
              <a:solidFill>
                <a:srgbClr val="000000"/>
              </a:solidFill>
              <a:latin typeface="DM Sans"/>
              <a:ea typeface="DM Sans"/>
              <a:cs typeface="DM Sans"/>
              <a:sym typeface="DM Sans"/>
            </a:endParaRPr>
          </a:p>
          <a:p>
            <a:pPr indent="0" lvl="0" marL="0" rtl="0" algn="l">
              <a:spcBef>
                <a:spcPts val="0"/>
              </a:spcBef>
              <a:spcAft>
                <a:spcPts val="0"/>
              </a:spcAft>
              <a:buNone/>
            </a:pPr>
            <a:r>
              <a:t/>
            </a:r>
            <a:endParaRPr b="1">
              <a:latin typeface="Didact Gothic"/>
              <a:ea typeface="Didact Gothic"/>
              <a:cs typeface="Didact Gothic"/>
              <a:sym typeface="Didact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nvSpPr>
        <p:spPr>
          <a:xfrm>
            <a:off x="4793700" y="468275"/>
            <a:ext cx="4255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370" name="Google Shape;370;p48"/>
          <p:cNvSpPr txBox="1"/>
          <p:nvPr/>
        </p:nvSpPr>
        <p:spPr>
          <a:xfrm>
            <a:off x="4805125" y="1761275"/>
            <a:ext cx="38346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 grilla </a:t>
            </a:r>
            <a:r>
              <a:rPr b="1" lang="es" sz="1350">
                <a:latin typeface="DM Sans"/>
                <a:ea typeface="DM Sans"/>
                <a:cs typeface="DM Sans"/>
                <a:sym typeface="DM Sans"/>
              </a:rPr>
              <a:t>se divide en 12 columnas</a:t>
            </a:r>
            <a:r>
              <a:rPr lang="es" sz="1350">
                <a:latin typeface="DM Sans"/>
                <a:ea typeface="DM Sans"/>
                <a:cs typeface="DM Sans"/>
                <a:sym typeface="DM Sans"/>
              </a:rPr>
              <a:t>, que varían su ancho dependiendo de la resolución del usuario móvil, o de escritorio.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Estas columnas </a:t>
            </a:r>
            <a:r>
              <a:rPr b="1" lang="es" sz="1350">
                <a:latin typeface="DM Sans"/>
                <a:ea typeface="DM Sans"/>
                <a:cs typeface="DM Sans"/>
                <a:sym typeface="DM Sans"/>
              </a:rPr>
              <a:t>se ubican siempre dentro de una fila, el div .row </a:t>
            </a:r>
            <a:r>
              <a:rPr lang="es" sz="1350">
                <a:latin typeface="DM Sans"/>
                <a:ea typeface="DM Sans"/>
                <a:cs typeface="DM Sans"/>
                <a:sym typeface="DM Sans"/>
              </a:rPr>
              <a:t>mencionado anteriormente.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highlight>
                  <a:schemeClr val="accent6"/>
                </a:highlight>
                <a:latin typeface="DM Sans"/>
                <a:ea typeface="DM Sans"/>
                <a:cs typeface="DM Sans"/>
                <a:sym typeface="DM Sans"/>
              </a:rPr>
              <a:t>Se representa como col-md-x que indica que el div ocupará X columnas en un .container</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71" name="Google Shape;371;p48"/>
          <p:cNvSpPr/>
          <p:nvPr/>
        </p:nvSpPr>
        <p:spPr>
          <a:xfrm>
            <a:off x="13650" y="0"/>
            <a:ext cx="4584000" cy="5143500"/>
          </a:xfrm>
          <a:prstGeom prst="rect">
            <a:avLst/>
          </a:prstGeom>
          <a:solidFill>
            <a:srgbClr val="D4D4D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2" name="Google Shape;372;p48"/>
          <p:cNvPicPr preferRelativeResize="0"/>
          <p:nvPr/>
        </p:nvPicPr>
        <p:blipFill rotWithShape="1">
          <a:blip r:embed="rId3">
            <a:alphaModFix/>
          </a:blip>
          <a:srcRect b="0" l="5590" r="6920" t="0"/>
          <a:stretch/>
        </p:blipFill>
        <p:spPr>
          <a:xfrm>
            <a:off x="19300" y="232977"/>
            <a:ext cx="4584124" cy="3248533"/>
          </a:xfrm>
          <a:prstGeom prst="rect">
            <a:avLst/>
          </a:prstGeom>
          <a:noFill/>
          <a:ln>
            <a:noFill/>
          </a:ln>
        </p:spPr>
      </p:pic>
      <p:sp>
        <p:nvSpPr>
          <p:cNvPr id="373" name="Google Shape;373;p48"/>
          <p:cNvSpPr txBox="1"/>
          <p:nvPr/>
        </p:nvSpPr>
        <p:spPr>
          <a:xfrm>
            <a:off x="1502075" y="3615625"/>
            <a:ext cx="22635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2400">
                <a:solidFill>
                  <a:srgbClr val="000000"/>
                </a:solidFill>
                <a:latin typeface="Didact Gothic"/>
                <a:ea typeface="Didact Gothic"/>
                <a:cs typeface="Didact Gothic"/>
                <a:sym typeface="Didact Gothic"/>
              </a:rPr>
              <a:t> </a:t>
            </a:r>
            <a:r>
              <a:rPr b="1" i="1" lang="es" sz="2400">
                <a:solidFill>
                  <a:srgbClr val="000000"/>
                </a:solidFill>
                <a:latin typeface="Didact Gothic"/>
                <a:ea typeface="Didact Gothic"/>
                <a:cs typeface="Didact Gothic"/>
                <a:sym typeface="Didact Gothic"/>
              </a:rPr>
              <a:t>.col-md-4</a:t>
            </a:r>
            <a:endParaRPr b="1" sz="2400"/>
          </a:p>
        </p:txBody>
      </p:sp>
      <p:cxnSp>
        <p:nvCxnSpPr>
          <p:cNvPr id="374" name="Google Shape;374;p48"/>
          <p:cNvCxnSpPr/>
          <p:nvPr/>
        </p:nvCxnSpPr>
        <p:spPr>
          <a:xfrm flipH="1" rot="10800000">
            <a:off x="1459825" y="4133925"/>
            <a:ext cx="409200" cy="259200"/>
          </a:xfrm>
          <a:prstGeom prst="straightConnector1">
            <a:avLst/>
          </a:prstGeom>
          <a:noFill/>
          <a:ln cap="flat" cmpd="sng" w="28575">
            <a:solidFill>
              <a:srgbClr val="FF0000"/>
            </a:solidFill>
            <a:prstDash val="solid"/>
            <a:round/>
            <a:headEnd len="med" w="med" type="none"/>
            <a:tailEnd len="med" w="med" type="triangle"/>
          </a:ln>
        </p:spPr>
      </p:cxnSp>
      <p:cxnSp>
        <p:nvCxnSpPr>
          <p:cNvPr id="375" name="Google Shape;375;p48"/>
          <p:cNvCxnSpPr/>
          <p:nvPr/>
        </p:nvCxnSpPr>
        <p:spPr>
          <a:xfrm flipH="1" rot="10800000">
            <a:off x="2455775" y="4098450"/>
            <a:ext cx="22800" cy="458400"/>
          </a:xfrm>
          <a:prstGeom prst="straightConnector1">
            <a:avLst/>
          </a:prstGeom>
          <a:noFill/>
          <a:ln cap="flat" cmpd="sng" w="28575">
            <a:solidFill>
              <a:srgbClr val="FF0000"/>
            </a:solidFill>
            <a:prstDash val="solid"/>
            <a:round/>
            <a:headEnd len="med" w="med" type="none"/>
            <a:tailEnd len="med" w="med" type="triangle"/>
          </a:ln>
        </p:spPr>
      </p:cxnSp>
      <p:cxnSp>
        <p:nvCxnSpPr>
          <p:cNvPr id="376" name="Google Shape;376;p48"/>
          <p:cNvCxnSpPr/>
          <p:nvPr/>
        </p:nvCxnSpPr>
        <p:spPr>
          <a:xfrm rot="10800000">
            <a:off x="2988600" y="4131825"/>
            <a:ext cx="354000" cy="263400"/>
          </a:xfrm>
          <a:prstGeom prst="straightConnector1">
            <a:avLst/>
          </a:prstGeom>
          <a:noFill/>
          <a:ln cap="flat" cmpd="sng" w="28575">
            <a:solidFill>
              <a:srgbClr val="FF0000"/>
            </a:solidFill>
            <a:prstDash val="solid"/>
            <a:round/>
            <a:headEnd len="med" w="med" type="none"/>
            <a:tailEnd len="med" w="med" type="triangle"/>
          </a:ln>
        </p:spPr>
      </p:cxnSp>
      <p:sp>
        <p:nvSpPr>
          <p:cNvPr id="377" name="Google Shape;377;p48"/>
          <p:cNvSpPr txBox="1"/>
          <p:nvPr/>
        </p:nvSpPr>
        <p:spPr>
          <a:xfrm>
            <a:off x="679125" y="4431063"/>
            <a:ext cx="8694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rgbClr val="000000"/>
                </a:solidFill>
                <a:latin typeface="Didact Gothic"/>
                <a:ea typeface="Didact Gothic"/>
                <a:cs typeface="Didact Gothic"/>
                <a:sym typeface="Didact Gothic"/>
              </a:rPr>
              <a:t>Columna de grilla</a:t>
            </a:r>
            <a:endParaRPr b="1" sz="1200"/>
          </a:p>
        </p:txBody>
      </p:sp>
      <p:sp>
        <p:nvSpPr>
          <p:cNvPr id="378" name="Google Shape;378;p48"/>
          <p:cNvSpPr txBox="1"/>
          <p:nvPr/>
        </p:nvSpPr>
        <p:spPr>
          <a:xfrm>
            <a:off x="1956275" y="4583450"/>
            <a:ext cx="1078200" cy="330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s" sz="1200">
                <a:solidFill>
                  <a:srgbClr val="000000"/>
                </a:solidFill>
                <a:latin typeface="Didact Gothic"/>
                <a:ea typeface="Didact Gothic"/>
                <a:cs typeface="Didact Gothic"/>
                <a:sym typeface="Didact Gothic"/>
              </a:rPr>
              <a:t>Dispositivo</a:t>
            </a:r>
            <a:endParaRPr b="1" sz="1200"/>
          </a:p>
        </p:txBody>
      </p:sp>
      <p:sp>
        <p:nvSpPr>
          <p:cNvPr id="379" name="Google Shape;379;p48"/>
          <p:cNvSpPr txBox="1"/>
          <p:nvPr/>
        </p:nvSpPr>
        <p:spPr>
          <a:xfrm>
            <a:off x="3127450" y="4507275"/>
            <a:ext cx="1078200" cy="3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s" sz="1200">
                <a:solidFill>
                  <a:srgbClr val="000000"/>
                </a:solidFill>
                <a:latin typeface="Didact Gothic"/>
                <a:ea typeface="Didact Gothic"/>
                <a:cs typeface="Didact Gothic"/>
                <a:sym typeface="Didact Gothic"/>
              </a:rPr>
              <a:t>Cantidad de Columnas</a:t>
            </a:r>
            <a:endParaRPr b="1"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9"/>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385" name="Google Shape;385;p49"/>
          <p:cNvSpPr txBox="1"/>
          <p:nvPr/>
        </p:nvSpPr>
        <p:spPr>
          <a:xfrm>
            <a:off x="489900" y="1399125"/>
            <a:ext cx="8164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quisiéramos que el mismo div ocupe 6 columnas en un dispositivo de 480px de ancho, deberíamos aplicarle dos clases, para indicarle </a:t>
            </a:r>
            <a:r>
              <a:rPr b="1" lang="es" sz="1350">
                <a:latin typeface="DM Sans"/>
                <a:ea typeface="DM Sans"/>
                <a:cs typeface="DM Sans"/>
                <a:sym typeface="DM Sans"/>
              </a:rPr>
              <a:t>un comportamiento para cada resolución</a:t>
            </a:r>
            <a:r>
              <a:rPr lang="es" sz="1350">
                <a:latin typeface="DM Sans"/>
                <a:ea typeface="DM Sans"/>
                <a:cs typeface="DM Sans"/>
                <a:sym typeface="DM Sans"/>
              </a:rPr>
              <a:t>, como se visualiza en el siguiente ejemplo:</a:t>
            </a:r>
            <a:endParaRPr sz="1350">
              <a:latin typeface="DM Sans"/>
              <a:ea typeface="DM Sans"/>
              <a:cs typeface="DM Sans"/>
              <a:sym typeface="DM Sans"/>
            </a:endParaRPr>
          </a:p>
        </p:txBody>
      </p:sp>
      <p:sp>
        <p:nvSpPr>
          <p:cNvPr id="386" name="Google Shape;386;p49"/>
          <p:cNvSpPr txBox="1"/>
          <p:nvPr/>
        </p:nvSpPr>
        <p:spPr>
          <a:xfrm>
            <a:off x="1521350" y="2253100"/>
            <a:ext cx="6479700" cy="229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FF0000"/>
                </a:solidFill>
                <a:latin typeface="Consolas"/>
                <a:ea typeface="Consolas"/>
                <a:cs typeface="Consolas"/>
                <a:sym typeface="Consolas"/>
              </a:rPr>
              <a:t> class</a:t>
            </a:r>
            <a:r>
              <a:rPr lang="es" sz="1800">
                <a:solidFill>
                  <a:srgbClr val="0000CD"/>
                </a:solidFill>
                <a:latin typeface="Consolas"/>
                <a:ea typeface="Consolas"/>
                <a:cs typeface="Consolas"/>
                <a:sym typeface="Consolas"/>
              </a:rPr>
              <a:t>="</a:t>
            </a:r>
            <a:r>
              <a:rPr lang="es" sz="1800">
                <a:solidFill>
                  <a:srgbClr val="0000FF"/>
                </a:solidFill>
                <a:latin typeface="Consolas"/>
                <a:ea typeface="Consolas"/>
                <a:cs typeface="Consolas"/>
                <a:sym typeface="Consolas"/>
              </a:rPr>
              <a:t>container</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FF0000"/>
                </a:solidFill>
                <a:latin typeface="Consolas"/>
                <a:ea typeface="Consolas"/>
                <a:cs typeface="Consolas"/>
                <a:sym typeface="Consolas"/>
              </a:rPr>
              <a:t> class</a:t>
            </a:r>
            <a:r>
              <a:rPr lang="es" sz="1800">
                <a:solidFill>
                  <a:srgbClr val="0000CD"/>
                </a:solidFill>
                <a:latin typeface="Consolas"/>
                <a:ea typeface="Consolas"/>
                <a:cs typeface="Consolas"/>
                <a:sym typeface="Consolas"/>
              </a:rPr>
              <a:t>="</a:t>
            </a:r>
            <a:r>
              <a:rPr lang="es" sz="1800">
                <a:solidFill>
                  <a:srgbClr val="0000FF"/>
                </a:solidFill>
                <a:latin typeface="Consolas"/>
                <a:ea typeface="Consolas"/>
                <a:cs typeface="Consolas"/>
                <a:sym typeface="Consolas"/>
              </a:rPr>
              <a:t>row</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D4D4D4"/>
                </a:solidFill>
                <a:latin typeface="Consolas"/>
                <a:ea typeface="Consolas"/>
                <a:cs typeface="Consolas"/>
                <a:sym typeface="Consolas"/>
              </a:rPr>
              <a:t>     </a:t>
            </a:r>
            <a:r>
              <a:rPr lang="es" sz="1800">
                <a:solidFill>
                  <a:srgbClr val="980000"/>
                </a:solidFill>
                <a:latin typeface="Consolas"/>
                <a:ea typeface="Consolas"/>
                <a:cs typeface="Consolas"/>
                <a:sym typeface="Consolas"/>
              </a:rPr>
              <a:t>&lt;div </a:t>
            </a:r>
            <a:r>
              <a:rPr lang="es" sz="1800">
                <a:solidFill>
                  <a:srgbClr val="FF0000"/>
                </a:solidFill>
                <a:latin typeface="Consolas"/>
                <a:ea typeface="Consolas"/>
                <a:cs typeface="Consolas"/>
                <a:sym typeface="Consolas"/>
              </a:rPr>
              <a:t>class</a:t>
            </a:r>
            <a:r>
              <a:rPr lang="es" sz="1800">
                <a:solidFill>
                  <a:srgbClr val="980000"/>
                </a:solidFill>
                <a:latin typeface="Consolas"/>
                <a:ea typeface="Consolas"/>
                <a:cs typeface="Consolas"/>
                <a:sym typeface="Consolas"/>
              </a:rPr>
              <a:t>="</a:t>
            </a:r>
            <a:r>
              <a:rPr lang="es" sz="1800">
                <a:solidFill>
                  <a:srgbClr val="0000FF"/>
                </a:solidFill>
                <a:highlight>
                  <a:srgbClr val="00FF00"/>
                </a:highlight>
                <a:latin typeface="Consolas"/>
                <a:ea typeface="Consolas"/>
                <a:cs typeface="Consolas"/>
                <a:sym typeface="Consolas"/>
              </a:rPr>
              <a:t>col-md-4 </a:t>
            </a:r>
            <a:r>
              <a:rPr lang="es" sz="1800">
                <a:solidFill>
                  <a:srgbClr val="0000FF"/>
                </a:solidFill>
                <a:highlight>
                  <a:srgbClr val="00FFFF"/>
                </a:highlight>
                <a:latin typeface="Consolas"/>
                <a:ea typeface="Consolas"/>
                <a:cs typeface="Consolas"/>
                <a:sym typeface="Consolas"/>
              </a:rPr>
              <a:t>col-xs-6</a:t>
            </a:r>
            <a:r>
              <a:rPr lang="es" sz="1800">
                <a:solidFill>
                  <a:srgbClr val="980000"/>
                </a:solidFill>
                <a:highlight>
                  <a:srgbClr val="00FFFF"/>
                </a:highlight>
                <a:latin typeface="Consolas"/>
                <a:ea typeface="Consolas"/>
                <a:cs typeface="Consolas"/>
                <a:sym typeface="Consolas"/>
              </a:rPr>
              <a:t>"</a:t>
            </a:r>
            <a:r>
              <a:rPr lang="es" sz="1800">
                <a:solidFill>
                  <a:srgbClr val="980000"/>
                </a:solidFill>
                <a:latin typeface="Consolas"/>
                <a:ea typeface="Consolas"/>
                <a:cs typeface="Consolas"/>
                <a:sym typeface="Consolas"/>
              </a:rPr>
              <a:t>&gt;</a:t>
            </a:r>
            <a:r>
              <a:rPr lang="es" sz="1800">
                <a:latin typeface="Consolas"/>
                <a:ea typeface="Consolas"/>
                <a:cs typeface="Consolas"/>
                <a:sym typeface="Consolas"/>
              </a:rPr>
              <a:t>columna izquierda</a:t>
            </a:r>
            <a:r>
              <a:rPr lang="es" sz="1800">
                <a:solidFill>
                  <a:srgbClr val="980000"/>
                </a:solidFill>
                <a:latin typeface="Consolas"/>
                <a:ea typeface="Consolas"/>
                <a:cs typeface="Consolas"/>
                <a:sym typeface="Consolas"/>
              </a:rPr>
              <a:t>&lt;/div&gt;</a:t>
            </a:r>
            <a:endParaRPr sz="18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800">
                <a:solidFill>
                  <a:srgbClr val="0000CD"/>
                </a:solidFill>
                <a:latin typeface="Consolas"/>
                <a:ea typeface="Consolas"/>
                <a:cs typeface="Consolas"/>
                <a:sym typeface="Consolas"/>
              </a:rPr>
              <a:t>&lt;</a:t>
            </a:r>
            <a:r>
              <a:rPr lang="es" sz="1800">
                <a:solidFill>
                  <a:srgbClr val="A52A2A"/>
                </a:solidFill>
                <a:latin typeface="Consolas"/>
                <a:ea typeface="Consolas"/>
                <a:cs typeface="Consolas"/>
                <a:sym typeface="Consolas"/>
              </a:rPr>
              <a:t>/div</a:t>
            </a:r>
            <a:r>
              <a:rPr lang="es" sz="1800">
                <a:solidFill>
                  <a:srgbClr val="0000CD"/>
                </a:solidFill>
                <a:latin typeface="Consolas"/>
                <a:ea typeface="Consolas"/>
                <a:cs typeface="Consolas"/>
                <a:sym typeface="Consolas"/>
              </a:rPr>
              <a:t>&gt;</a:t>
            </a:r>
            <a:endParaRPr sz="1800">
              <a:solidFill>
                <a:srgbClr val="0000CD"/>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0"/>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pic>
        <p:nvPicPr>
          <p:cNvPr id="392" name="Google Shape;392;p50"/>
          <p:cNvPicPr preferRelativeResize="0"/>
          <p:nvPr/>
        </p:nvPicPr>
        <p:blipFill>
          <a:blip r:embed="rId3">
            <a:alphaModFix/>
          </a:blip>
          <a:stretch>
            <a:fillRect/>
          </a:stretch>
        </p:blipFill>
        <p:spPr>
          <a:xfrm>
            <a:off x="561450" y="1841500"/>
            <a:ext cx="6881127" cy="2276800"/>
          </a:xfrm>
          <a:prstGeom prst="rect">
            <a:avLst/>
          </a:prstGeom>
          <a:noFill/>
          <a:ln>
            <a:noFill/>
          </a:ln>
        </p:spPr>
      </p:pic>
      <p:pic>
        <p:nvPicPr>
          <p:cNvPr id="393" name="Google Shape;393;p50"/>
          <p:cNvPicPr preferRelativeResize="0"/>
          <p:nvPr/>
        </p:nvPicPr>
        <p:blipFill>
          <a:blip r:embed="rId4">
            <a:alphaModFix/>
          </a:blip>
          <a:stretch>
            <a:fillRect/>
          </a:stretch>
        </p:blipFill>
        <p:spPr>
          <a:xfrm>
            <a:off x="7345644" y="1906852"/>
            <a:ext cx="1322856" cy="214609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399" name="Google Shape;399;p51"/>
          <p:cNvSpPr txBox="1"/>
          <p:nvPr/>
        </p:nvSpPr>
        <p:spPr>
          <a:xfrm>
            <a:off x="475500" y="1248925"/>
            <a:ext cx="8193000" cy="77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s" sz="1350">
                <a:solidFill>
                  <a:srgbClr val="000000"/>
                </a:solidFill>
                <a:latin typeface="DM Sans"/>
                <a:ea typeface="DM Sans"/>
                <a:cs typeface="DM Sans"/>
                <a:sym typeface="DM Sans"/>
              </a:rPr>
              <a:t>Con lo que hemos visto, logramos hacer rápidamente columnas, pero aún </a:t>
            </a:r>
            <a:r>
              <a:rPr lang="es" sz="1350">
                <a:solidFill>
                  <a:srgbClr val="000000"/>
                </a:solidFill>
                <a:highlight>
                  <a:schemeClr val="accent6"/>
                </a:highlight>
                <a:latin typeface="DM Sans"/>
                <a:ea typeface="DM Sans"/>
                <a:cs typeface="DM Sans"/>
                <a:sym typeface="DM Sans"/>
              </a:rPr>
              <a:t>no especificamos cuántas columnas debe haber según de la resolución del dispositivo:</a:t>
            </a:r>
            <a:endParaRPr sz="1350">
              <a:highlight>
                <a:schemeClr val="accent6"/>
              </a:highlight>
              <a:latin typeface="DM Sans"/>
              <a:ea typeface="DM Sans"/>
              <a:cs typeface="DM Sans"/>
              <a:sym typeface="DM Sans"/>
            </a:endParaRPr>
          </a:p>
        </p:txBody>
      </p:sp>
      <p:pic>
        <p:nvPicPr>
          <p:cNvPr id="400" name="Google Shape;400;p51"/>
          <p:cNvPicPr preferRelativeResize="0"/>
          <p:nvPr/>
        </p:nvPicPr>
        <p:blipFill>
          <a:blip r:embed="rId3">
            <a:alphaModFix/>
          </a:blip>
          <a:stretch>
            <a:fillRect/>
          </a:stretch>
        </p:blipFill>
        <p:spPr>
          <a:xfrm>
            <a:off x="922875" y="1919675"/>
            <a:ext cx="7298254" cy="2616700"/>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pic>
        <p:nvPicPr>
          <p:cNvPr id="406" name="Google Shape;406;p52"/>
          <p:cNvPicPr preferRelativeResize="0"/>
          <p:nvPr/>
        </p:nvPicPr>
        <p:blipFill>
          <a:blip r:embed="rId3">
            <a:alphaModFix/>
          </a:blip>
          <a:stretch>
            <a:fillRect/>
          </a:stretch>
        </p:blipFill>
        <p:spPr>
          <a:xfrm>
            <a:off x="1132213" y="1234100"/>
            <a:ext cx="6879575" cy="3211225"/>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3"/>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412" name="Google Shape;412;p53"/>
          <p:cNvSpPr txBox="1"/>
          <p:nvPr/>
        </p:nvSpPr>
        <p:spPr>
          <a:xfrm>
            <a:off x="475500" y="1375050"/>
            <a:ext cx="6879600" cy="16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Esto quiere decir que puedes nombrar un div con dos clases diferentes, que proporcionarán distintos estilos al mismo elemento. Eso no será una preocupación, ya que sólo se cargarán los estilos que correspondan según el dispositivo que está renderizando la página en ese momento.</a:t>
            </a:r>
            <a:endParaRPr sz="1350">
              <a:latin typeface="DM Sans"/>
              <a:ea typeface="DM Sans"/>
              <a:cs typeface="DM Sans"/>
              <a:sym typeface="DM Sans"/>
            </a:endParaRPr>
          </a:p>
        </p:txBody>
      </p:sp>
      <p:sp>
        <p:nvSpPr>
          <p:cNvPr id="413" name="Google Shape;413;p53"/>
          <p:cNvSpPr txBox="1"/>
          <p:nvPr/>
        </p:nvSpPr>
        <p:spPr>
          <a:xfrm>
            <a:off x="2732175" y="3041850"/>
            <a:ext cx="4257300" cy="697800"/>
          </a:xfrm>
          <a:prstGeom prst="rect">
            <a:avLst/>
          </a:prstGeom>
          <a:noFill/>
          <a:ln>
            <a:noFill/>
          </a:ln>
        </p:spPr>
        <p:txBody>
          <a:bodyPr anchorCtr="0" anchor="t" bIns="91425" lIns="91425" spcFirstLastPara="1" rIns="91425" wrap="square" tIns="91425">
            <a:noAutofit/>
          </a:bodyPr>
          <a:lstStyle/>
          <a:p>
            <a:pPr indent="0" lvl="0" marL="0" rtl="0" algn="just">
              <a:lnSpc>
                <a:spcPct val="135714"/>
              </a:lnSpc>
              <a:spcBef>
                <a:spcPts val="0"/>
              </a:spcBef>
              <a:spcAft>
                <a:spcPts val="0"/>
              </a:spcAft>
              <a:buNone/>
            </a:pPr>
            <a:r>
              <a:rPr b="1" lang="es" sz="1350">
                <a:latin typeface="DM Sans"/>
                <a:ea typeface="DM Sans"/>
                <a:cs typeface="DM Sans"/>
                <a:sym typeface="DM Sans"/>
              </a:rPr>
              <a:t>&lt;div class="</a:t>
            </a:r>
            <a:r>
              <a:rPr b="1" lang="es" sz="1350">
                <a:highlight>
                  <a:schemeClr val="accent6"/>
                </a:highlight>
                <a:latin typeface="DM Sans"/>
                <a:ea typeface="DM Sans"/>
                <a:cs typeface="DM Sans"/>
                <a:sym typeface="DM Sans"/>
              </a:rPr>
              <a:t>col-md-4</a:t>
            </a:r>
            <a:r>
              <a:rPr b="1" lang="es" sz="1350">
                <a:highlight>
                  <a:schemeClr val="accent5"/>
                </a:highlight>
                <a:latin typeface="DM Sans"/>
                <a:ea typeface="DM Sans"/>
                <a:cs typeface="DM Sans"/>
                <a:sym typeface="DM Sans"/>
              </a:rPr>
              <a:t> col-sm-6"</a:t>
            </a:r>
            <a:r>
              <a:rPr b="1" lang="es" sz="1350">
                <a:latin typeface="DM Sans"/>
                <a:ea typeface="DM Sans"/>
                <a:cs typeface="DM Sans"/>
                <a:sym typeface="DM Sans"/>
              </a:rPr>
              <a:t>&gt;</a:t>
            </a:r>
            <a:endParaRPr b="1"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83" name="Google Shape;83;p18"/>
          <p:cNvPicPr preferRelativeResize="0"/>
          <p:nvPr/>
        </p:nvPicPr>
        <p:blipFill>
          <a:blip r:embed="rId3">
            <a:alphaModFix/>
          </a:blip>
          <a:stretch>
            <a:fillRect/>
          </a:stretch>
        </p:blipFill>
        <p:spPr>
          <a:xfrm>
            <a:off x="2172438" y="2002513"/>
            <a:ext cx="196975" cy="196975"/>
          </a:xfrm>
          <a:prstGeom prst="rect">
            <a:avLst/>
          </a:prstGeom>
          <a:noFill/>
          <a:ln>
            <a:noFill/>
          </a:ln>
        </p:spPr>
      </p:pic>
      <p:sp>
        <p:nvSpPr>
          <p:cNvPr id="84" name="Google Shape;84;p18"/>
          <p:cNvSpPr txBox="1"/>
          <p:nvPr/>
        </p:nvSpPr>
        <p:spPr>
          <a:xfrm>
            <a:off x="2690561" y="19088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Conocer</a:t>
            </a:r>
            <a:r>
              <a:rPr lang="es" sz="1350">
                <a:solidFill>
                  <a:schemeClr val="lt1"/>
                </a:solidFill>
                <a:latin typeface="DM Sans"/>
                <a:ea typeface="DM Sans"/>
                <a:cs typeface="DM Sans"/>
                <a:sym typeface="DM Sans"/>
              </a:rPr>
              <a:t> qué es un Framework.</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85" name="Google Shape;85;p18"/>
          <p:cNvPicPr preferRelativeResize="0"/>
          <p:nvPr/>
        </p:nvPicPr>
        <p:blipFill>
          <a:blip r:embed="rId3">
            <a:alphaModFix/>
          </a:blip>
          <a:stretch>
            <a:fillRect/>
          </a:stretch>
        </p:blipFill>
        <p:spPr>
          <a:xfrm>
            <a:off x="2172138" y="2635913"/>
            <a:ext cx="196975" cy="196975"/>
          </a:xfrm>
          <a:prstGeom prst="rect">
            <a:avLst/>
          </a:prstGeom>
          <a:noFill/>
          <a:ln>
            <a:noFill/>
          </a:ln>
        </p:spPr>
      </p:pic>
      <p:sp>
        <p:nvSpPr>
          <p:cNvPr id="86" name="Google Shape;86;p18"/>
          <p:cNvSpPr txBox="1"/>
          <p:nvPr/>
        </p:nvSpPr>
        <p:spPr>
          <a:xfrm>
            <a:off x="2690561" y="2511938"/>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Aplicar </a:t>
            </a:r>
            <a:r>
              <a:rPr lang="es" sz="1350">
                <a:solidFill>
                  <a:schemeClr val="lt1"/>
                </a:solidFill>
                <a:latin typeface="DM Sans"/>
                <a:ea typeface="DM Sans"/>
                <a:cs typeface="DM Sans"/>
                <a:sym typeface="DM Sans"/>
              </a:rPr>
              <a:t>las funcionalidades de Bootstrap.</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cxnSp>
        <p:nvCxnSpPr>
          <p:cNvPr id="87" name="Google Shape;87;p18"/>
          <p:cNvCxnSpPr>
            <a:stCxn id="83" idx="2"/>
            <a:endCxn id="85" idx="0"/>
          </p:cNvCxnSpPr>
          <p:nvPr/>
        </p:nvCxnSpPr>
        <p:spPr>
          <a:xfrm flipH="1" rot="-5400000">
            <a:off x="2052975" y="24174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4"/>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419" name="Google Shape;419;p54"/>
          <p:cNvSpPr txBox="1"/>
          <p:nvPr/>
        </p:nvSpPr>
        <p:spPr>
          <a:xfrm>
            <a:off x="475500" y="1375050"/>
            <a:ext cx="6879600" cy="5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1350">
                <a:latin typeface="DM Sans"/>
                <a:ea typeface="DM Sans"/>
                <a:cs typeface="DM Sans"/>
                <a:sym typeface="DM Sans"/>
              </a:rPr>
              <a:t>Ejemplo de grilla</a:t>
            </a:r>
            <a:endParaRPr b="1" sz="1350">
              <a:latin typeface="DM Sans"/>
              <a:ea typeface="DM Sans"/>
              <a:cs typeface="DM Sans"/>
              <a:sym typeface="DM Sans"/>
            </a:endParaRPr>
          </a:p>
        </p:txBody>
      </p:sp>
      <p:pic>
        <p:nvPicPr>
          <p:cNvPr id="420" name="Google Shape;420;p54"/>
          <p:cNvPicPr preferRelativeResize="0"/>
          <p:nvPr/>
        </p:nvPicPr>
        <p:blipFill>
          <a:blip r:embed="rId3">
            <a:alphaModFix/>
          </a:blip>
          <a:stretch>
            <a:fillRect/>
          </a:stretch>
        </p:blipFill>
        <p:spPr>
          <a:xfrm>
            <a:off x="459363" y="2337172"/>
            <a:ext cx="8225275" cy="2254431"/>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26" name="Google Shape;426;p5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6"/>
          <p:cNvSpPr txBox="1"/>
          <p:nvPr/>
        </p:nvSpPr>
        <p:spPr>
          <a:xfrm>
            <a:off x="1404863"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Componentes de </a:t>
            </a:r>
            <a:r>
              <a:rPr b="1" lang="es" sz="4000">
                <a:solidFill>
                  <a:srgbClr val="EAFF6A"/>
                </a:solidFill>
                <a:latin typeface="DM Sans"/>
                <a:ea typeface="DM Sans"/>
                <a:cs typeface="DM Sans"/>
                <a:sym typeface="DM Sans"/>
              </a:rPr>
              <a:t>Bootstrap</a:t>
            </a:r>
            <a:endParaRPr b="1" sz="4000">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7"/>
          <p:cNvPicPr preferRelativeResize="0"/>
          <p:nvPr/>
        </p:nvPicPr>
        <p:blipFill rotWithShape="1">
          <a:blip r:embed="rId3">
            <a:alphaModFix/>
          </a:blip>
          <a:srcRect b="22559" l="0" r="0" t="4051"/>
          <a:stretch/>
        </p:blipFill>
        <p:spPr>
          <a:xfrm>
            <a:off x="691625" y="1745050"/>
            <a:ext cx="3719550" cy="2547750"/>
          </a:xfrm>
          <a:prstGeom prst="rect">
            <a:avLst/>
          </a:prstGeom>
          <a:noFill/>
          <a:ln>
            <a:noFill/>
          </a:ln>
        </p:spPr>
      </p:pic>
      <p:sp>
        <p:nvSpPr>
          <p:cNvPr id="437" name="Google Shape;437;p57"/>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Sistema de grillas</a:t>
            </a:r>
            <a:endParaRPr b="1" sz="4000">
              <a:solidFill>
                <a:schemeClr val="dk1"/>
              </a:solidFill>
              <a:latin typeface="DM Sans"/>
              <a:ea typeface="DM Sans"/>
              <a:cs typeface="DM Sans"/>
              <a:sym typeface="DM Sans"/>
            </a:endParaRPr>
          </a:p>
        </p:txBody>
      </p:sp>
      <p:sp>
        <p:nvSpPr>
          <p:cNvPr id="438" name="Google Shape;438;p57"/>
          <p:cNvSpPr txBox="1"/>
          <p:nvPr/>
        </p:nvSpPr>
        <p:spPr>
          <a:xfrm>
            <a:off x="475500" y="1077400"/>
            <a:ext cx="6879600" cy="52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latin typeface="DM Sans"/>
                <a:ea typeface="DM Sans"/>
                <a:cs typeface="DM Sans"/>
                <a:sym typeface="DM Sans"/>
              </a:rPr>
              <a:t>Entre otros elementos, las tablas también están estiladas por el framework, como se ve en el siguiente ejemplo:</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t/>
            </a:r>
            <a:endParaRPr b="1" sz="1350">
              <a:latin typeface="DM Sans"/>
              <a:ea typeface="DM Sans"/>
              <a:cs typeface="DM Sans"/>
              <a:sym typeface="DM Sans"/>
            </a:endParaRPr>
          </a:p>
        </p:txBody>
      </p:sp>
      <p:sp>
        <p:nvSpPr>
          <p:cNvPr id="439" name="Google Shape;439;p57"/>
          <p:cNvSpPr txBox="1"/>
          <p:nvPr/>
        </p:nvSpPr>
        <p:spPr>
          <a:xfrm>
            <a:off x="4699050" y="1604500"/>
            <a:ext cx="3933000" cy="2988300"/>
          </a:xfrm>
          <a:prstGeom prst="rect">
            <a:avLst/>
          </a:prstGeom>
          <a:solidFill>
            <a:srgbClr val="EEEEEE"/>
          </a:solidFill>
          <a:ln>
            <a:noFill/>
          </a:ln>
        </p:spPr>
        <p:txBody>
          <a:bodyPr anchorCtr="0" anchor="ctr" bIns="91425" lIns="91425" spcFirstLastPara="1" rIns="91425" wrap="square" tIns="91425">
            <a:noAutofit/>
          </a:bodyPr>
          <a:lstStyle/>
          <a:p>
            <a:pPr indent="0" lvl="0" marL="0" rtl="0" algn="just">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h1</a:t>
            </a:r>
            <a:r>
              <a:rPr lang="es" sz="1300">
                <a:solidFill>
                  <a:srgbClr val="0000CD"/>
                </a:solidFill>
                <a:latin typeface="Consolas"/>
                <a:ea typeface="Consolas"/>
                <a:cs typeface="Consolas"/>
                <a:sym typeface="Consolas"/>
              </a:rPr>
              <a:t>&gt;</a:t>
            </a:r>
            <a:r>
              <a:rPr lang="es" sz="1300">
                <a:solidFill>
                  <a:srgbClr val="000000"/>
                </a:solidFill>
                <a:latin typeface="Consolas"/>
                <a:ea typeface="Consolas"/>
                <a:cs typeface="Consolas"/>
                <a:sym typeface="Consolas"/>
              </a:rPr>
              <a:t>Título Principal</a:t>
            </a: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/h1</a:t>
            </a:r>
            <a:r>
              <a:rPr lang="es" sz="1300">
                <a:solidFill>
                  <a:srgbClr val="0000CD"/>
                </a:solidFill>
                <a:latin typeface="Consolas"/>
                <a:ea typeface="Consolas"/>
                <a:cs typeface="Consolas"/>
                <a:sym typeface="Consolas"/>
              </a:rPr>
              <a:t>&gt;</a:t>
            </a:r>
            <a:endParaRPr sz="13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div</a:t>
            </a:r>
            <a:r>
              <a:rPr lang="es" sz="1300">
                <a:solidFill>
                  <a:srgbClr val="FF0000"/>
                </a:solidFill>
                <a:latin typeface="Consolas"/>
                <a:ea typeface="Consolas"/>
                <a:cs typeface="Consolas"/>
                <a:sym typeface="Consolas"/>
              </a:rPr>
              <a:t> class</a:t>
            </a:r>
            <a:r>
              <a:rPr lang="es" sz="1300">
                <a:solidFill>
                  <a:srgbClr val="0000CD"/>
                </a:solidFill>
                <a:latin typeface="Consolas"/>
                <a:ea typeface="Consolas"/>
                <a:cs typeface="Consolas"/>
                <a:sym typeface="Consolas"/>
              </a:rPr>
              <a:t>="</a:t>
            </a:r>
            <a:r>
              <a:rPr lang="es" sz="1300">
                <a:solidFill>
                  <a:srgbClr val="0000FF"/>
                </a:solidFill>
                <a:latin typeface="Consolas"/>
                <a:ea typeface="Consolas"/>
                <a:cs typeface="Consolas"/>
                <a:sym typeface="Consolas"/>
              </a:rPr>
              <a:t>container</a:t>
            </a:r>
            <a:r>
              <a:rPr lang="es" sz="1300">
                <a:solidFill>
                  <a:srgbClr val="0000CD"/>
                </a:solidFill>
                <a:latin typeface="Consolas"/>
                <a:ea typeface="Consolas"/>
                <a:cs typeface="Consolas"/>
                <a:sym typeface="Consolas"/>
              </a:rPr>
              <a:t>"&gt;</a:t>
            </a:r>
            <a:endParaRPr sz="1300">
              <a:solidFill>
                <a:srgbClr val="0000CD"/>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&lt;h2&gt;</a:t>
            </a:r>
            <a:r>
              <a:rPr lang="es" sz="1300">
                <a:latin typeface="Consolas"/>
                <a:ea typeface="Consolas"/>
                <a:cs typeface="Consolas"/>
                <a:sym typeface="Consolas"/>
              </a:rPr>
              <a:t>Tabla Básica</a:t>
            </a:r>
            <a:r>
              <a:rPr lang="es" sz="1300">
                <a:solidFill>
                  <a:srgbClr val="980000"/>
                </a:solidFill>
                <a:latin typeface="Consolas"/>
                <a:ea typeface="Consolas"/>
                <a:cs typeface="Consolas"/>
                <a:sym typeface="Consolas"/>
              </a:rPr>
              <a:t>&lt;/h2&gt;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&lt;p&gt;</a:t>
            </a:r>
            <a:r>
              <a:rPr lang="es" sz="1300">
                <a:latin typeface="Consolas"/>
                <a:ea typeface="Consolas"/>
                <a:cs typeface="Consolas"/>
                <a:sym typeface="Consolas"/>
              </a:rPr>
              <a:t>La clase .table agrega un estilo básico (relleno ligero y solo divisores horizontales) a una tabla:</a:t>
            </a:r>
            <a:r>
              <a:rPr lang="es" sz="1300">
                <a:solidFill>
                  <a:srgbClr val="980000"/>
                </a:solidFill>
                <a:latin typeface="Consolas"/>
                <a:ea typeface="Consolas"/>
                <a:cs typeface="Consolas"/>
                <a:sym typeface="Consolas"/>
              </a:rPr>
              <a:t>&lt;/p&gt;       	 </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&lt;table </a:t>
            </a:r>
            <a:r>
              <a:rPr lang="es" sz="1300">
                <a:solidFill>
                  <a:srgbClr val="FF0000"/>
                </a:solidFill>
                <a:latin typeface="Consolas"/>
                <a:ea typeface="Consolas"/>
                <a:cs typeface="Consolas"/>
                <a:sym typeface="Consolas"/>
              </a:rPr>
              <a:t>class</a:t>
            </a:r>
            <a:r>
              <a:rPr lang="es" sz="1300">
                <a:solidFill>
                  <a:srgbClr val="980000"/>
                </a:solidFill>
                <a:latin typeface="Consolas"/>
                <a:ea typeface="Consolas"/>
                <a:cs typeface="Consolas"/>
                <a:sym typeface="Consolas"/>
              </a:rPr>
              <a:t>="</a:t>
            </a:r>
            <a:r>
              <a:rPr lang="es" sz="1300">
                <a:solidFill>
                  <a:srgbClr val="0000FF"/>
                </a:solidFill>
                <a:latin typeface="Consolas"/>
                <a:ea typeface="Consolas"/>
                <a:cs typeface="Consolas"/>
                <a:sym typeface="Consolas"/>
              </a:rPr>
              <a:t>table</a:t>
            </a:r>
            <a:r>
              <a:rPr lang="es" sz="1300">
                <a:solidFill>
                  <a:srgbClr val="980000"/>
                </a:solidFill>
                <a:latin typeface="Consolas"/>
                <a:ea typeface="Consolas"/>
                <a:cs typeface="Consolas"/>
                <a:sym typeface="Consolas"/>
              </a:rPr>
              <a:t>"&gt;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980000"/>
                </a:solidFill>
                <a:latin typeface="Consolas"/>
                <a:ea typeface="Consolas"/>
                <a:cs typeface="Consolas"/>
                <a:sym typeface="Consolas"/>
              </a:rPr>
              <a:t> &lt;/table&gt;</a:t>
            </a:r>
            <a:endParaRPr sz="1300">
              <a:solidFill>
                <a:srgbClr val="980000"/>
              </a:solidFill>
              <a:latin typeface="Consolas"/>
              <a:ea typeface="Consolas"/>
              <a:cs typeface="Consolas"/>
              <a:sym typeface="Consolas"/>
            </a:endParaRPr>
          </a:p>
          <a:p>
            <a:pPr indent="0" lvl="0" marL="0" rtl="0" algn="just">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a:t>
            </a:r>
            <a:r>
              <a:rPr lang="es" sz="1300">
                <a:solidFill>
                  <a:srgbClr val="A52A2A"/>
                </a:solidFill>
                <a:latin typeface="Consolas"/>
                <a:ea typeface="Consolas"/>
                <a:cs typeface="Consolas"/>
                <a:sym typeface="Consolas"/>
              </a:rPr>
              <a:t>/div</a:t>
            </a:r>
            <a:r>
              <a:rPr lang="es" sz="1300">
                <a:solidFill>
                  <a:srgbClr val="0000CD"/>
                </a:solidFill>
                <a:latin typeface="Consolas"/>
                <a:ea typeface="Consolas"/>
                <a:cs typeface="Consolas"/>
                <a:sym typeface="Consolas"/>
              </a:rPr>
              <a:t>&gt;</a:t>
            </a:r>
            <a:endParaRPr sz="1300">
              <a:solidFill>
                <a:srgbClr val="0000CD"/>
              </a:solidFill>
              <a:latin typeface="Consolas"/>
              <a:ea typeface="Consolas"/>
              <a:cs typeface="Consolas"/>
              <a:sym typeface="Consolas"/>
            </a:endParaRPr>
          </a:p>
        </p:txBody>
      </p:sp>
      <p:sp>
        <p:nvSpPr>
          <p:cNvPr id="440" name="Google Shape;440;p57"/>
          <p:cNvSpPr/>
          <p:nvPr/>
        </p:nvSpPr>
        <p:spPr>
          <a:xfrm>
            <a:off x="683750" y="1724700"/>
            <a:ext cx="3735300" cy="2755500"/>
          </a:xfrm>
          <a:prstGeom prst="rect">
            <a:avLst/>
          </a:prstGeom>
          <a:noFill/>
          <a:ln cap="flat" cmpd="sng" w="2857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8"/>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Formularios</a:t>
            </a:r>
            <a:endParaRPr b="1" sz="4000">
              <a:solidFill>
                <a:schemeClr val="dk1"/>
              </a:solidFill>
              <a:latin typeface="DM Sans"/>
              <a:ea typeface="DM Sans"/>
              <a:cs typeface="DM Sans"/>
              <a:sym typeface="DM Sans"/>
            </a:endParaRPr>
          </a:p>
        </p:txBody>
      </p:sp>
      <p:sp>
        <p:nvSpPr>
          <p:cNvPr id="446" name="Google Shape;446;p58"/>
          <p:cNvSpPr txBox="1"/>
          <p:nvPr/>
        </p:nvSpPr>
        <p:spPr>
          <a:xfrm>
            <a:off x="475500" y="1926225"/>
            <a:ext cx="6879600" cy="187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Bootstrap aplica por defecto algunos estilos a todos los componentes de los formularios. Si además añades la clase </a:t>
            </a:r>
            <a:r>
              <a:rPr lang="es" sz="1350">
                <a:solidFill>
                  <a:schemeClr val="dk1"/>
                </a:solidFill>
                <a:highlight>
                  <a:srgbClr val="E0FF00"/>
                </a:highlight>
                <a:latin typeface="DM Sans"/>
                <a:ea typeface="DM Sans"/>
                <a:cs typeface="DM Sans"/>
                <a:sym typeface="DM Sans"/>
              </a:rPr>
              <a:t>.form-control</a:t>
            </a:r>
            <a:r>
              <a:rPr lang="es" sz="1350">
                <a:solidFill>
                  <a:schemeClr val="dk1"/>
                </a:solidFill>
                <a:latin typeface="DM Sans"/>
                <a:ea typeface="DM Sans"/>
                <a:cs typeface="DM Sans"/>
                <a:sym typeface="DM Sans"/>
              </a:rPr>
              <a:t> a los elementos </a:t>
            </a:r>
            <a:r>
              <a:rPr b="1" lang="es" sz="1350">
                <a:solidFill>
                  <a:schemeClr val="dk1"/>
                </a:solidFill>
                <a:latin typeface="DM Sans"/>
                <a:ea typeface="DM Sans"/>
                <a:cs typeface="DM Sans"/>
                <a:sym typeface="DM Sans"/>
              </a:rPr>
              <a:t>&lt;input&gt;</a:t>
            </a:r>
            <a:r>
              <a:rPr lang="es" sz="1350">
                <a:solidFill>
                  <a:schemeClr val="dk1"/>
                </a:solidFill>
                <a:latin typeface="DM Sans"/>
                <a:ea typeface="DM Sans"/>
                <a:cs typeface="DM Sans"/>
                <a:sym typeface="DM Sans"/>
              </a:rPr>
              <a:t>, </a:t>
            </a:r>
            <a:r>
              <a:rPr b="1" lang="es" sz="1350">
                <a:solidFill>
                  <a:schemeClr val="dk1"/>
                </a:solidFill>
                <a:latin typeface="DM Sans"/>
                <a:ea typeface="DM Sans"/>
                <a:cs typeface="DM Sans"/>
                <a:sym typeface="DM Sans"/>
              </a:rPr>
              <a:t>&lt;textarea&gt;</a:t>
            </a:r>
            <a:r>
              <a:rPr lang="es" sz="1350">
                <a:solidFill>
                  <a:schemeClr val="dk1"/>
                </a:solidFill>
                <a:latin typeface="DM Sans"/>
                <a:ea typeface="DM Sans"/>
                <a:cs typeface="DM Sans"/>
                <a:sym typeface="DM Sans"/>
              </a:rPr>
              <a:t> y </a:t>
            </a:r>
            <a:r>
              <a:rPr b="1" lang="es" sz="1350">
                <a:solidFill>
                  <a:schemeClr val="dk1"/>
                </a:solidFill>
                <a:latin typeface="DM Sans"/>
                <a:ea typeface="DM Sans"/>
                <a:cs typeface="DM Sans"/>
                <a:sym typeface="DM Sans"/>
              </a:rPr>
              <a:t>&lt;select&gt;</a:t>
            </a:r>
            <a:r>
              <a:rPr lang="es" sz="1350">
                <a:solidFill>
                  <a:schemeClr val="dk1"/>
                </a:solidFill>
                <a:latin typeface="DM Sans"/>
                <a:ea typeface="DM Sans"/>
                <a:cs typeface="DM Sans"/>
                <a:sym typeface="DM Sans"/>
              </a:rPr>
              <a:t>, su anchura se establece a </a:t>
            </a:r>
            <a:r>
              <a:rPr i="1" lang="es" sz="1350">
                <a:solidFill>
                  <a:schemeClr val="dk1"/>
                </a:solidFill>
                <a:latin typeface="DM Sans"/>
                <a:ea typeface="DM Sans"/>
                <a:cs typeface="DM Sans"/>
                <a:sym typeface="DM Sans"/>
              </a:rPr>
              <a:t>width: 100%</a:t>
            </a:r>
            <a:r>
              <a:rPr lang="es"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quieres optimizar el espaciado, utiliza la clase </a:t>
            </a:r>
            <a:r>
              <a:rPr i="1" lang="es" sz="1350">
                <a:solidFill>
                  <a:schemeClr val="dk1"/>
                </a:solidFill>
                <a:highlight>
                  <a:srgbClr val="E0FF00"/>
                </a:highlight>
                <a:latin typeface="DM Sans"/>
                <a:ea typeface="DM Sans"/>
                <a:cs typeface="DM Sans"/>
                <a:sym typeface="DM Sans"/>
              </a:rPr>
              <a:t>.form-group</a:t>
            </a:r>
            <a:r>
              <a:rPr lang="es" sz="1350">
                <a:solidFill>
                  <a:schemeClr val="dk1"/>
                </a:solidFill>
                <a:latin typeface="DM Sans"/>
                <a:ea typeface="DM Sans"/>
                <a:cs typeface="DM Sans"/>
                <a:sym typeface="DM Sans"/>
              </a:rPr>
              <a:t> para encerrar cada campo de formulario con su </a:t>
            </a:r>
            <a:r>
              <a:rPr b="1" lang="es" sz="1350">
                <a:solidFill>
                  <a:schemeClr val="dk1"/>
                </a:solidFill>
                <a:latin typeface="DM Sans"/>
                <a:ea typeface="DM Sans"/>
                <a:cs typeface="DM Sans"/>
                <a:sym typeface="DM Sans"/>
              </a:rPr>
              <a:t>&lt;label&gt;</a:t>
            </a:r>
            <a:endParaRPr b="1"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9"/>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Formulario</a:t>
            </a:r>
            <a:endParaRPr b="1" sz="4000">
              <a:solidFill>
                <a:schemeClr val="dk1"/>
              </a:solidFill>
              <a:latin typeface="DM Sans"/>
              <a:ea typeface="DM Sans"/>
              <a:cs typeface="DM Sans"/>
              <a:sym typeface="DM Sans"/>
            </a:endParaRPr>
          </a:p>
        </p:txBody>
      </p:sp>
      <p:sp>
        <p:nvSpPr>
          <p:cNvPr id="452" name="Google Shape;452;p59"/>
          <p:cNvSpPr txBox="1"/>
          <p:nvPr/>
        </p:nvSpPr>
        <p:spPr>
          <a:xfrm>
            <a:off x="4467300" y="468275"/>
            <a:ext cx="4082400" cy="3981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h1</a:t>
            </a:r>
            <a:r>
              <a:rPr lang="es" sz="1100">
                <a:solidFill>
                  <a:srgbClr val="0000CD"/>
                </a:solidFill>
                <a:latin typeface="Consolas"/>
                <a:ea typeface="Consolas"/>
                <a:cs typeface="Consolas"/>
                <a:sym typeface="Consolas"/>
              </a:rPr>
              <a:t>&gt;</a:t>
            </a:r>
            <a:r>
              <a:rPr lang="es" sz="1100">
                <a:solidFill>
                  <a:srgbClr val="000000"/>
                </a:solidFill>
                <a:latin typeface="Consolas"/>
                <a:ea typeface="Consolas"/>
                <a:cs typeface="Consolas"/>
                <a:sym typeface="Consolas"/>
              </a:rPr>
              <a:t>Título Principal</a:t>
            </a: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/h1</a:t>
            </a:r>
            <a:r>
              <a:rPr lang="e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div</a:t>
            </a:r>
            <a:r>
              <a:rPr lang="es" sz="1100">
                <a:solidFill>
                  <a:srgbClr val="FF0000"/>
                </a:solidFill>
                <a:latin typeface="Consolas"/>
                <a:ea typeface="Consolas"/>
                <a:cs typeface="Consolas"/>
                <a:sym typeface="Consolas"/>
              </a:rPr>
              <a:t> class</a:t>
            </a:r>
            <a:r>
              <a:rPr lang="es" sz="1100">
                <a:solidFill>
                  <a:srgbClr val="0000CD"/>
                </a:solidFill>
                <a:latin typeface="Consolas"/>
                <a:ea typeface="Consolas"/>
                <a:cs typeface="Consolas"/>
                <a:sym typeface="Consolas"/>
              </a:rPr>
              <a:t>="</a:t>
            </a:r>
            <a:r>
              <a:rPr lang="es" sz="1100">
                <a:solidFill>
                  <a:srgbClr val="0000FF"/>
                </a:solidFill>
                <a:latin typeface="Consolas"/>
                <a:ea typeface="Consolas"/>
                <a:cs typeface="Consolas"/>
                <a:sym typeface="Consolas"/>
              </a:rPr>
              <a:t>container</a:t>
            </a:r>
            <a:r>
              <a:rPr lang="e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&lt;h2&gt;</a:t>
            </a:r>
            <a:r>
              <a:rPr lang="es" sz="1100">
                <a:latin typeface="Consolas"/>
                <a:ea typeface="Consolas"/>
                <a:cs typeface="Consolas"/>
                <a:sym typeface="Consolas"/>
              </a:rPr>
              <a:t>Formulario Básico</a:t>
            </a:r>
            <a:r>
              <a:rPr lang="es" sz="1100">
                <a:solidFill>
                  <a:srgbClr val="980000"/>
                </a:solidFill>
                <a:latin typeface="Consolas"/>
                <a:ea typeface="Consolas"/>
                <a:cs typeface="Consolas"/>
                <a:sym typeface="Consolas"/>
              </a:rPr>
              <a:t>&lt;/h2&gt;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&lt;form </a:t>
            </a:r>
            <a:r>
              <a:rPr lang="es" sz="1100">
                <a:solidFill>
                  <a:srgbClr val="FF0000"/>
                </a:solidFill>
                <a:latin typeface="Consolas"/>
                <a:ea typeface="Consolas"/>
                <a:cs typeface="Consolas"/>
                <a:sym typeface="Consolas"/>
              </a:rPr>
              <a:t>action</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&lt;div </a:t>
            </a:r>
            <a:r>
              <a:rPr lang="es" sz="1100">
                <a:solidFill>
                  <a:srgbClr val="FF0000"/>
                </a:solidFill>
                <a:latin typeface="Consolas"/>
                <a:ea typeface="Consolas"/>
                <a:cs typeface="Consolas"/>
                <a:sym typeface="Consolas"/>
              </a:rPr>
              <a:t>class</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form-group</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&lt;label </a:t>
            </a:r>
            <a:r>
              <a:rPr lang="es" sz="1100">
                <a:solidFill>
                  <a:srgbClr val="0000FF"/>
                </a:solidFill>
                <a:latin typeface="Consolas"/>
                <a:ea typeface="Consolas"/>
                <a:cs typeface="Consolas"/>
                <a:sym typeface="Consolas"/>
              </a:rPr>
              <a:t>for</a:t>
            </a:r>
            <a:r>
              <a:rPr lang="es" sz="1100">
                <a:solidFill>
                  <a:srgbClr val="980000"/>
                </a:solidFill>
                <a:latin typeface="Consolas"/>
                <a:ea typeface="Consolas"/>
                <a:cs typeface="Consolas"/>
                <a:sym typeface="Consolas"/>
              </a:rPr>
              <a:t>="</a:t>
            </a:r>
            <a:r>
              <a:rPr lang="es" sz="1100">
                <a:solidFill>
                  <a:srgbClr val="FF0000"/>
                </a:solidFill>
                <a:latin typeface="Consolas"/>
                <a:ea typeface="Consolas"/>
                <a:cs typeface="Consolas"/>
                <a:sym typeface="Consolas"/>
              </a:rPr>
              <a:t>email</a:t>
            </a:r>
            <a:r>
              <a:rPr lang="es" sz="1100">
                <a:solidFill>
                  <a:srgbClr val="980000"/>
                </a:solidFill>
                <a:latin typeface="Consolas"/>
                <a:ea typeface="Consolas"/>
                <a:cs typeface="Consolas"/>
                <a:sym typeface="Consolas"/>
              </a:rPr>
              <a:t>"&gt;</a:t>
            </a:r>
            <a:r>
              <a:rPr lang="es" sz="1100">
                <a:latin typeface="Consolas"/>
                <a:ea typeface="Consolas"/>
                <a:cs typeface="Consolas"/>
                <a:sym typeface="Consolas"/>
              </a:rPr>
              <a:t>Email</a:t>
            </a:r>
            <a:r>
              <a:rPr lang="es" sz="1100">
                <a:solidFill>
                  <a:srgbClr val="980000"/>
                </a:solidFill>
                <a:latin typeface="Consolas"/>
                <a:ea typeface="Consolas"/>
                <a:cs typeface="Consolas"/>
                <a:sym typeface="Consolas"/>
              </a:rPr>
              <a:t>:&lt;/label&gt;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&lt;input </a:t>
            </a:r>
            <a:r>
              <a:rPr lang="es" sz="1100">
                <a:solidFill>
                  <a:srgbClr val="FF0000"/>
                </a:solidFill>
                <a:latin typeface="Consolas"/>
                <a:ea typeface="Consolas"/>
                <a:cs typeface="Consolas"/>
                <a:sym typeface="Consolas"/>
              </a:rPr>
              <a:t>type</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email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class</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form-control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id</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email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placeholder</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Ingrese email</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name</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email</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&lt;/div&gt;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submit</a:t>
            </a:r>
            <a:r>
              <a:rPr lang="es" sz="1100">
                <a:solidFill>
                  <a:srgbClr val="980000"/>
                </a:solidFill>
                <a:latin typeface="Consolas"/>
                <a:ea typeface="Consolas"/>
                <a:cs typeface="Consolas"/>
                <a:sym typeface="Consolas"/>
              </a:rPr>
              <a:t>" </a:t>
            </a:r>
            <a:r>
              <a:rPr lang="es" sz="1100">
                <a:solidFill>
                  <a:srgbClr val="FF0000"/>
                </a:solidFill>
                <a:latin typeface="Consolas"/>
                <a:ea typeface="Consolas"/>
                <a:cs typeface="Consolas"/>
                <a:sym typeface="Consolas"/>
              </a:rPr>
              <a:t>class</a:t>
            </a:r>
            <a:r>
              <a:rPr lang="es" sz="1100">
                <a:solidFill>
                  <a:srgbClr val="980000"/>
                </a:solidFill>
                <a:latin typeface="Consolas"/>
                <a:ea typeface="Consolas"/>
                <a:cs typeface="Consolas"/>
                <a:sym typeface="Consolas"/>
              </a:rPr>
              <a:t>="</a:t>
            </a:r>
            <a:r>
              <a:rPr lang="es" sz="1100">
                <a:solidFill>
                  <a:srgbClr val="0000FF"/>
                </a:solidFill>
                <a:latin typeface="Consolas"/>
                <a:ea typeface="Consolas"/>
                <a:cs typeface="Consolas"/>
                <a:sym typeface="Consolas"/>
              </a:rPr>
              <a:t>btn btn-default"</a:t>
            </a:r>
            <a:r>
              <a:rPr lang="es" sz="1100">
                <a:solidFill>
                  <a:srgbClr val="980000"/>
                </a:solidFill>
                <a:latin typeface="Consolas"/>
                <a:ea typeface="Consolas"/>
                <a:cs typeface="Consolas"/>
                <a:sym typeface="Consolas"/>
              </a:rPr>
              <a:t>&gt;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latin typeface="Consolas"/>
                <a:ea typeface="Consolas"/>
                <a:cs typeface="Consolas"/>
                <a:sym typeface="Consolas"/>
              </a:rPr>
              <a:t>                Ingresar</a:t>
            </a:r>
            <a:endParaRPr sz="1100">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&lt;/button&gt;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980000"/>
                </a:solidFill>
                <a:latin typeface="Consolas"/>
                <a:ea typeface="Consolas"/>
                <a:cs typeface="Consolas"/>
                <a:sym typeface="Consolas"/>
              </a:rPr>
              <a:t>  &lt;/form&gt;</a:t>
            </a:r>
            <a:endParaRPr sz="1100">
              <a:solidFill>
                <a:srgbClr val="980000"/>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a:t>
            </a:r>
            <a:r>
              <a:rPr lang="es" sz="1100">
                <a:solidFill>
                  <a:srgbClr val="A52A2A"/>
                </a:solidFill>
                <a:latin typeface="Consolas"/>
                <a:ea typeface="Consolas"/>
                <a:cs typeface="Consolas"/>
                <a:sym typeface="Consolas"/>
              </a:rPr>
              <a:t>/div</a:t>
            </a:r>
            <a:r>
              <a:rPr lang="es" sz="1100">
                <a:solidFill>
                  <a:srgbClr val="0000CD"/>
                </a:solidFill>
                <a:latin typeface="Consolas"/>
                <a:ea typeface="Consolas"/>
                <a:cs typeface="Consolas"/>
                <a:sym typeface="Consolas"/>
              </a:rPr>
              <a:t>&gt;</a:t>
            </a:r>
            <a:endParaRPr sz="1100">
              <a:solidFill>
                <a:srgbClr val="0000CD"/>
              </a:solidFill>
              <a:latin typeface="Consolas"/>
              <a:ea typeface="Consolas"/>
              <a:cs typeface="Consolas"/>
              <a:sym typeface="Consolas"/>
            </a:endParaRPr>
          </a:p>
        </p:txBody>
      </p:sp>
      <p:pic>
        <p:nvPicPr>
          <p:cNvPr id="453" name="Google Shape;453;p59"/>
          <p:cNvPicPr preferRelativeResize="0"/>
          <p:nvPr/>
        </p:nvPicPr>
        <p:blipFill>
          <a:blip r:embed="rId3">
            <a:alphaModFix/>
          </a:blip>
          <a:stretch>
            <a:fillRect/>
          </a:stretch>
        </p:blipFill>
        <p:spPr>
          <a:xfrm>
            <a:off x="610775" y="1582533"/>
            <a:ext cx="3571057" cy="2800467"/>
          </a:xfrm>
          <a:prstGeom prst="rect">
            <a:avLst/>
          </a:prstGeom>
          <a:noFill/>
          <a:ln cap="flat" cmpd="sng" w="28575">
            <a:solidFill>
              <a:srgbClr val="E0FF00"/>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0"/>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Imágenes</a:t>
            </a:r>
            <a:endParaRPr b="1" sz="4000">
              <a:solidFill>
                <a:schemeClr val="dk1"/>
              </a:solidFill>
              <a:latin typeface="DM Sans"/>
              <a:ea typeface="DM Sans"/>
              <a:cs typeface="DM Sans"/>
              <a:sym typeface="DM Sans"/>
            </a:endParaRPr>
          </a:p>
        </p:txBody>
      </p:sp>
      <p:sp>
        <p:nvSpPr>
          <p:cNvPr id="459" name="Google Shape;459;p60"/>
          <p:cNvSpPr txBox="1"/>
          <p:nvPr/>
        </p:nvSpPr>
        <p:spPr>
          <a:xfrm>
            <a:off x="683775" y="3098725"/>
            <a:ext cx="5694600" cy="1540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0000CD"/>
                </a:solidFill>
                <a:latin typeface="Consolas"/>
                <a:ea typeface="Consolas"/>
                <a:cs typeface="Consolas"/>
                <a:sym typeface="Consolas"/>
              </a:rPr>
              <a:t>&lt;</a:t>
            </a:r>
            <a:r>
              <a:rPr lang="es" sz="1200">
                <a:solidFill>
                  <a:srgbClr val="A52A2A"/>
                </a:solidFill>
                <a:latin typeface="Consolas"/>
                <a:ea typeface="Consolas"/>
                <a:cs typeface="Consolas"/>
                <a:sym typeface="Consolas"/>
              </a:rPr>
              <a:t>img</a:t>
            </a:r>
            <a:r>
              <a:rPr lang="es" sz="1200">
                <a:solidFill>
                  <a:srgbClr val="FF0000"/>
                </a:solidFill>
                <a:latin typeface="Consolas"/>
                <a:ea typeface="Consolas"/>
                <a:cs typeface="Consolas"/>
                <a:sym typeface="Consolas"/>
              </a:rPr>
              <a:t> src</a:t>
            </a:r>
            <a:r>
              <a:rPr lang="es" sz="1200">
                <a:solidFill>
                  <a:srgbClr val="0000CD"/>
                </a:solidFill>
                <a:latin typeface="Consolas"/>
                <a:ea typeface="Consolas"/>
                <a:cs typeface="Consolas"/>
                <a:sym typeface="Consolas"/>
              </a:rPr>
              <a:t>="obelisco.jpg"</a:t>
            </a:r>
            <a:r>
              <a:rPr lang="es" sz="1200">
                <a:solidFill>
                  <a:srgbClr val="FF0000"/>
                </a:solidFill>
                <a:latin typeface="Consolas"/>
                <a:ea typeface="Consolas"/>
                <a:cs typeface="Consolas"/>
                <a:sym typeface="Consolas"/>
              </a:rPr>
              <a:t> class</a:t>
            </a:r>
            <a:r>
              <a:rPr lang="es" sz="1200">
                <a:solidFill>
                  <a:srgbClr val="0000CD"/>
                </a:solidFill>
                <a:latin typeface="Consolas"/>
                <a:ea typeface="Consolas"/>
                <a:cs typeface="Consolas"/>
                <a:sym typeface="Consolas"/>
              </a:rPr>
              <a:t>="img-rounded"</a:t>
            </a:r>
            <a:r>
              <a:rPr lang="es" sz="1200">
                <a:solidFill>
                  <a:srgbClr val="FF0000"/>
                </a:solidFill>
                <a:latin typeface="Consolas"/>
                <a:ea typeface="Consolas"/>
                <a:cs typeface="Consolas"/>
                <a:sym typeface="Consolas"/>
              </a:rPr>
              <a:t> alt</a:t>
            </a:r>
            <a:r>
              <a:rPr lang="es" sz="1200">
                <a:solidFill>
                  <a:srgbClr val="0000CD"/>
                </a:solidFill>
                <a:latin typeface="Consolas"/>
                <a:ea typeface="Consolas"/>
                <a:cs typeface="Consolas"/>
                <a:sym typeface="Consolas"/>
              </a:rPr>
              <a:t>="Obelisco BsAs"&gt;</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0000CD"/>
                </a:solidFill>
                <a:latin typeface="Consolas"/>
                <a:ea typeface="Consolas"/>
                <a:cs typeface="Consolas"/>
                <a:sym typeface="Consolas"/>
              </a:rPr>
              <a:t>&lt;</a:t>
            </a:r>
            <a:r>
              <a:rPr lang="es" sz="1200">
                <a:solidFill>
                  <a:srgbClr val="A52A2A"/>
                </a:solidFill>
                <a:latin typeface="Consolas"/>
                <a:ea typeface="Consolas"/>
                <a:cs typeface="Consolas"/>
                <a:sym typeface="Consolas"/>
              </a:rPr>
              <a:t>img</a:t>
            </a:r>
            <a:r>
              <a:rPr lang="es" sz="1200">
                <a:solidFill>
                  <a:srgbClr val="FF0000"/>
                </a:solidFill>
                <a:latin typeface="Consolas"/>
                <a:ea typeface="Consolas"/>
                <a:cs typeface="Consolas"/>
                <a:sym typeface="Consolas"/>
              </a:rPr>
              <a:t> src</a:t>
            </a:r>
            <a:r>
              <a:rPr lang="es" sz="1200">
                <a:solidFill>
                  <a:srgbClr val="0000CD"/>
                </a:solidFill>
                <a:latin typeface="Consolas"/>
                <a:ea typeface="Consolas"/>
                <a:cs typeface="Consolas"/>
                <a:sym typeface="Consolas"/>
              </a:rPr>
              <a:t>="obelisco.jpg"</a:t>
            </a:r>
            <a:r>
              <a:rPr lang="es" sz="1200">
                <a:solidFill>
                  <a:srgbClr val="FF0000"/>
                </a:solidFill>
                <a:latin typeface="Consolas"/>
                <a:ea typeface="Consolas"/>
                <a:cs typeface="Consolas"/>
                <a:sym typeface="Consolas"/>
              </a:rPr>
              <a:t> class</a:t>
            </a:r>
            <a:r>
              <a:rPr lang="es" sz="1200">
                <a:solidFill>
                  <a:srgbClr val="0000CD"/>
                </a:solidFill>
                <a:latin typeface="Consolas"/>
                <a:ea typeface="Consolas"/>
                <a:cs typeface="Consolas"/>
                <a:sym typeface="Consolas"/>
              </a:rPr>
              <a:t>="img-circle"</a:t>
            </a:r>
            <a:r>
              <a:rPr lang="es" sz="1200">
                <a:solidFill>
                  <a:srgbClr val="FF0000"/>
                </a:solidFill>
                <a:latin typeface="Consolas"/>
                <a:ea typeface="Consolas"/>
                <a:cs typeface="Consolas"/>
                <a:sym typeface="Consolas"/>
              </a:rPr>
              <a:t> alt</a:t>
            </a:r>
            <a:r>
              <a:rPr lang="es" sz="1200">
                <a:solidFill>
                  <a:srgbClr val="0000CD"/>
                </a:solidFill>
                <a:latin typeface="Consolas"/>
                <a:ea typeface="Consolas"/>
                <a:cs typeface="Consolas"/>
                <a:sym typeface="Consolas"/>
              </a:rPr>
              <a:t>="Obelisco BsAs"&gt;</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0000CD"/>
                </a:solidFill>
                <a:latin typeface="Consolas"/>
                <a:ea typeface="Consolas"/>
                <a:cs typeface="Consolas"/>
                <a:sym typeface="Consolas"/>
              </a:rPr>
              <a:t>&lt;</a:t>
            </a:r>
            <a:r>
              <a:rPr lang="es" sz="1200">
                <a:solidFill>
                  <a:srgbClr val="A52A2A"/>
                </a:solidFill>
                <a:latin typeface="Consolas"/>
                <a:ea typeface="Consolas"/>
                <a:cs typeface="Consolas"/>
                <a:sym typeface="Consolas"/>
              </a:rPr>
              <a:t>img</a:t>
            </a:r>
            <a:r>
              <a:rPr lang="es" sz="1200">
                <a:solidFill>
                  <a:srgbClr val="FF0000"/>
                </a:solidFill>
                <a:latin typeface="Consolas"/>
                <a:ea typeface="Consolas"/>
                <a:cs typeface="Consolas"/>
                <a:sym typeface="Consolas"/>
              </a:rPr>
              <a:t> src</a:t>
            </a:r>
            <a:r>
              <a:rPr lang="es" sz="1200">
                <a:solidFill>
                  <a:srgbClr val="0000CD"/>
                </a:solidFill>
                <a:latin typeface="Consolas"/>
                <a:ea typeface="Consolas"/>
                <a:cs typeface="Consolas"/>
                <a:sym typeface="Consolas"/>
              </a:rPr>
              <a:t>="obelisco.jpg"</a:t>
            </a:r>
            <a:r>
              <a:rPr lang="es" sz="1200">
                <a:solidFill>
                  <a:srgbClr val="FF0000"/>
                </a:solidFill>
                <a:latin typeface="Consolas"/>
                <a:ea typeface="Consolas"/>
                <a:cs typeface="Consolas"/>
                <a:sym typeface="Consolas"/>
              </a:rPr>
              <a:t> class</a:t>
            </a:r>
            <a:r>
              <a:rPr lang="es" sz="1200">
                <a:solidFill>
                  <a:srgbClr val="0000CD"/>
                </a:solidFill>
                <a:latin typeface="Consolas"/>
                <a:ea typeface="Consolas"/>
                <a:cs typeface="Consolas"/>
                <a:sym typeface="Consolas"/>
              </a:rPr>
              <a:t>="img-thumbnail"</a:t>
            </a:r>
            <a:r>
              <a:rPr lang="es" sz="1200">
                <a:solidFill>
                  <a:srgbClr val="FF0000"/>
                </a:solidFill>
                <a:latin typeface="Consolas"/>
                <a:ea typeface="Consolas"/>
                <a:cs typeface="Consolas"/>
                <a:sym typeface="Consolas"/>
              </a:rPr>
              <a:t> alt</a:t>
            </a:r>
            <a:r>
              <a:rPr lang="es" sz="1200">
                <a:solidFill>
                  <a:srgbClr val="0000CD"/>
                </a:solidFill>
                <a:latin typeface="Consolas"/>
                <a:ea typeface="Consolas"/>
                <a:cs typeface="Consolas"/>
                <a:sym typeface="Consolas"/>
              </a:rPr>
              <a:t>="Obelisco BsAs"&gt;</a:t>
            </a:r>
            <a:endParaRPr sz="1200">
              <a:latin typeface="Consolas"/>
              <a:ea typeface="Consolas"/>
              <a:cs typeface="Consolas"/>
              <a:sym typeface="Consolas"/>
            </a:endParaRPr>
          </a:p>
        </p:txBody>
      </p:sp>
      <p:sp>
        <p:nvSpPr>
          <p:cNvPr id="460" name="Google Shape;460;p60"/>
          <p:cNvSpPr txBox="1"/>
          <p:nvPr/>
        </p:nvSpPr>
        <p:spPr>
          <a:xfrm>
            <a:off x="535350" y="937575"/>
            <a:ext cx="8073300" cy="84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350">
                <a:solidFill>
                  <a:srgbClr val="000000"/>
                </a:solidFill>
                <a:latin typeface="DM Sans"/>
                <a:ea typeface="DM Sans"/>
                <a:cs typeface="DM Sans"/>
                <a:sym typeface="DM Sans"/>
              </a:rPr>
              <a:t>Se pueden manejar tres estilos de imágenes:</a:t>
            </a:r>
            <a:endParaRPr i="1" sz="1350">
              <a:solidFill>
                <a:srgbClr val="000000"/>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461" name="Google Shape;461;p60"/>
          <p:cNvPicPr preferRelativeResize="0"/>
          <p:nvPr/>
        </p:nvPicPr>
        <p:blipFill>
          <a:blip r:embed="rId3">
            <a:alphaModFix/>
          </a:blip>
          <a:stretch>
            <a:fillRect/>
          </a:stretch>
        </p:blipFill>
        <p:spPr>
          <a:xfrm>
            <a:off x="3480000" y="1479173"/>
            <a:ext cx="1970835" cy="1456450"/>
          </a:xfrm>
          <a:prstGeom prst="rect">
            <a:avLst/>
          </a:prstGeom>
          <a:noFill/>
          <a:ln>
            <a:noFill/>
          </a:ln>
        </p:spPr>
      </p:pic>
      <p:pic>
        <p:nvPicPr>
          <p:cNvPr id="462" name="Google Shape;462;p60"/>
          <p:cNvPicPr preferRelativeResize="0"/>
          <p:nvPr/>
        </p:nvPicPr>
        <p:blipFill>
          <a:blip r:embed="rId4">
            <a:alphaModFix/>
          </a:blip>
          <a:stretch>
            <a:fillRect/>
          </a:stretch>
        </p:blipFill>
        <p:spPr>
          <a:xfrm>
            <a:off x="6481000" y="1479163"/>
            <a:ext cx="1987700" cy="1540468"/>
          </a:xfrm>
          <a:prstGeom prst="rect">
            <a:avLst/>
          </a:prstGeom>
          <a:noFill/>
          <a:ln>
            <a:noFill/>
          </a:ln>
        </p:spPr>
      </p:pic>
      <p:pic>
        <p:nvPicPr>
          <p:cNvPr id="463" name="Google Shape;463;p60"/>
          <p:cNvPicPr preferRelativeResize="0"/>
          <p:nvPr/>
        </p:nvPicPr>
        <p:blipFill>
          <a:blip r:embed="rId5">
            <a:alphaModFix/>
          </a:blip>
          <a:stretch>
            <a:fillRect/>
          </a:stretch>
        </p:blipFill>
        <p:spPr>
          <a:xfrm>
            <a:off x="683775" y="1479171"/>
            <a:ext cx="1866800" cy="1456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grpSp>
        <p:nvGrpSpPr>
          <p:cNvPr id="468" name="Google Shape;468;p61"/>
          <p:cNvGrpSpPr/>
          <p:nvPr/>
        </p:nvGrpSpPr>
        <p:grpSpPr>
          <a:xfrm>
            <a:off x="457338" y="468286"/>
            <a:ext cx="431100" cy="431100"/>
            <a:chOff x="4616400" y="1950761"/>
            <a:chExt cx="431100" cy="431100"/>
          </a:xfrm>
        </p:grpSpPr>
        <p:sp>
          <p:nvSpPr>
            <p:cNvPr id="469" name="Google Shape;469;p61"/>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0" name="Google Shape;470;p6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471" name="Google Shape;471;p61"/>
          <p:cNvSpPr txBox="1"/>
          <p:nvPr/>
        </p:nvSpPr>
        <p:spPr>
          <a:xfrm>
            <a:off x="457350" y="182057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Es recomendable que te mantengas al tanto de las novedades acerca del framework que estés utilizando, para evitar posibles problemas de visualización y optimización del código. </a:t>
            </a:r>
            <a:endParaRPr sz="2500">
              <a:solidFill>
                <a:schemeClr val="lt1"/>
              </a:solidFill>
              <a:latin typeface="DM Sans"/>
              <a:ea typeface="DM Sans"/>
              <a:cs typeface="DM Sans"/>
              <a:sym typeface="DM Sans"/>
            </a:endParaRPr>
          </a:p>
        </p:txBody>
      </p:sp>
      <p:sp>
        <p:nvSpPr>
          <p:cNvPr id="472" name="Google Shape;472;p61"/>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¡Actualízate!</a:t>
            </a:r>
            <a:endParaRPr b="1" sz="4000">
              <a:solidFill>
                <a:srgbClr val="EAFF6A"/>
              </a:solidFill>
              <a:latin typeface="DM Sans"/>
              <a:ea typeface="DM Sans"/>
              <a:cs typeface="DM Sans"/>
              <a:sym typeface="DM Sans"/>
            </a:endParaRPr>
          </a:p>
        </p:txBody>
      </p:sp>
      <p:sp>
        <p:nvSpPr>
          <p:cNvPr id="473" name="Google Shape;473;p6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2"/>
          <p:cNvSpPr txBox="1"/>
          <p:nvPr/>
        </p:nvSpPr>
        <p:spPr>
          <a:xfrm>
            <a:off x="475500" y="468275"/>
            <a:ext cx="857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Dropdowns</a:t>
            </a:r>
            <a:endParaRPr b="1" sz="4000">
              <a:solidFill>
                <a:schemeClr val="dk1"/>
              </a:solidFill>
              <a:latin typeface="DM Sans"/>
              <a:ea typeface="DM Sans"/>
              <a:cs typeface="DM Sans"/>
              <a:sym typeface="DM Sans"/>
            </a:endParaRPr>
          </a:p>
        </p:txBody>
      </p:sp>
      <p:sp>
        <p:nvSpPr>
          <p:cNvPr id="479" name="Google Shape;479;p62"/>
          <p:cNvSpPr txBox="1"/>
          <p:nvPr/>
        </p:nvSpPr>
        <p:spPr>
          <a:xfrm>
            <a:off x="3484562" y="1134275"/>
            <a:ext cx="5162700" cy="34452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&lt;button </a:t>
            </a:r>
            <a:r>
              <a:rPr lang="es" sz="1300">
                <a:solidFill>
                  <a:srgbClr val="FF0000"/>
                </a:solidFill>
                <a:latin typeface="Consolas"/>
                <a:ea typeface="Consolas"/>
                <a:cs typeface="Consolas"/>
                <a:sym typeface="Consolas"/>
              </a:rPr>
              <a:t>type</a:t>
            </a:r>
            <a:r>
              <a:rPr lang="es" sz="1300">
                <a:solidFill>
                  <a:srgbClr val="0000CD"/>
                </a:solidFill>
                <a:latin typeface="Consolas"/>
                <a:ea typeface="Consolas"/>
                <a:cs typeface="Consolas"/>
                <a:sym typeface="Consolas"/>
              </a:rPr>
              <a:t>="button"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="btn btn-primary dropdown-toggle" </a:t>
            </a:r>
            <a:r>
              <a:rPr lang="es" sz="1300">
                <a:solidFill>
                  <a:srgbClr val="FF0000"/>
                </a:solidFill>
                <a:latin typeface="Consolas"/>
                <a:ea typeface="Consolas"/>
                <a:cs typeface="Consolas"/>
                <a:sym typeface="Consolas"/>
              </a:rPr>
              <a:t>data-toggle</a:t>
            </a:r>
            <a:r>
              <a:rPr lang="es" sz="1300">
                <a:solidFill>
                  <a:srgbClr val="0000CD"/>
                </a:solidFill>
                <a:latin typeface="Consolas"/>
                <a:ea typeface="Consolas"/>
                <a:cs typeface="Consolas"/>
                <a:sym typeface="Consolas"/>
              </a:rPr>
              <a:t>="dropdown"&gt;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a:t>
            </a:r>
            <a:r>
              <a:rPr lang="es" sz="1300">
                <a:latin typeface="Consolas"/>
                <a:ea typeface="Consolas"/>
                <a:cs typeface="Consolas"/>
                <a:sym typeface="Consolas"/>
              </a:rPr>
              <a:t>Elige una opción:</a:t>
            </a:r>
            <a:endParaRPr sz="1300">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&lt;/button&gt;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="dropdown-menu"&gt;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="dropdown-item"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Opción uno</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="dropdown-item"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Opción dos</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="dropdown-item"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Opción tres</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&lt;/div&gt;</a:t>
            </a:r>
            <a:endParaRPr sz="1300">
              <a:solidFill>
                <a:srgbClr val="0000CD"/>
              </a:solidFill>
              <a:latin typeface="Consolas"/>
              <a:ea typeface="Consolas"/>
              <a:cs typeface="Consolas"/>
              <a:sym typeface="Consolas"/>
            </a:endParaRPr>
          </a:p>
        </p:txBody>
      </p:sp>
      <p:pic>
        <p:nvPicPr>
          <p:cNvPr id="480" name="Google Shape;480;p62"/>
          <p:cNvPicPr preferRelativeResize="0"/>
          <p:nvPr/>
        </p:nvPicPr>
        <p:blipFill>
          <a:blip r:embed="rId3">
            <a:alphaModFix/>
          </a:blip>
          <a:stretch>
            <a:fillRect/>
          </a:stretch>
        </p:blipFill>
        <p:spPr>
          <a:xfrm>
            <a:off x="407750" y="1660922"/>
            <a:ext cx="2968522" cy="239191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63"/>
          <p:cNvSpPr txBox="1"/>
          <p:nvPr/>
        </p:nvSpPr>
        <p:spPr>
          <a:xfrm>
            <a:off x="3794125" y="535550"/>
            <a:ext cx="5426100" cy="4287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&lt;div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="btn-group-vertical"&gt; </a:t>
            </a:r>
            <a:r>
              <a:rPr lang="es" sz="1100">
                <a:solidFill>
                  <a:srgbClr val="666666"/>
                </a:solidFill>
                <a:latin typeface="Consolas"/>
                <a:ea typeface="Consolas"/>
                <a:cs typeface="Consolas"/>
                <a:sym typeface="Consolas"/>
              </a:rPr>
              <a:t>&lt;!-- Agrupando botones verticalmente --&gt;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&lt;h2&gt;</a:t>
            </a:r>
            <a:r>
              <a:rPr lang="es" sz="1100">
                <a:latin typeface="Consolas"/>
                <a:ea typeface="Consolas"/>
                <a:cs typeface="Consolas"/>
                <a:sym typeface="Consolas"/>
              </a:rPr>
              <a:t>Estilo de Botones</a:t>
            </a:r>
            <a:r>
              <a:rPr lang="es" sz="1100">
                <a:solidFill>
                  <a:srgbClr val="0000CD"/>
                </a:solidFill>
                <a:latin typeface="Consolas"/>
                <a:ea typeface="Consolas"/>
                <a:cs typeface="Consolas"/>
                <a:sym typeface="Consolas"/>
              </a:rPr>
              <a:t>&lt;/h2&gt;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="btn"&gt;</a:t>
            </a:r>
            <a:r>
              <a:rPr lang="es" sz="1100">
                <a:latin typeface="Consolas"/>
                <a:ea typeface="Consolas"/>
                <a:cs typeface="Consolas"/>
                <a:sym typeface="Consolas"/>
              </a:rPr>
              <a:t>Básico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btn-primary"&gt;</a:t>
            </a:r>
            <a:r>
              <a:rPr lang="es" sz="1100">
                <a:latin typeface="Consolas"/>
                <a:ea typeface="Consolas"/>
                <a:cs typeface="Consolas"/>
                <a:sym typeface="Consolas"/>
              </a:rPr>
              <a:t>Primario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btn-secondary"&gt;</a:t>
            </a:r>
            <a:r>
              <a:rPr lang="es" sz="1100">
                <a:latin typeface="Consolas"/>
                <a:ea typeface="Consolas"/>
                <a:cs typeface="Consolas"/>
                <a:sym typeface="Consolas"/>
              </a:rPr>
              <a:t>Secundario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btn-success"&gt;</a:t>
            </a:r>
            <a:r>
              <a:rPr lang="es" sz="1100">
                <a:latin typeface="Consolas"/>
                <a:ea typeface="Consolas"/>
                <a:cs typeface="Consolas"/>
                <a:sym typeface="Consolas"/>
              </a:rPr>
              <a:t>Exitoso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btn-info"&gt;</a:t>
            </a:r>
            <a:r>
              <a:rPr lang="es" sz="1100">
                <a:latin typeface="Consolas"/>
                <a:ea typeface="Consolas"/>
                <a:cs typeface="Consolas"/>
                <a:sym typeface="Consolas"/>
              </a:rPr>
              <a:t>Info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btn-warning"&gt;</a:t>
            </a:r>
            <a:r>
              <a:rPr lang="es" sz="1100">
                <a:latin typeface="Consolas"/>
                <a:ea typeface="Consolas"/>
                <a:cs typeface="Consolas"/>
                <a:sym typeface="Consolas"/>
              </a:rPr>
              <a:t>Advertencia</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btn-danger"&gt;</a:t>
            </a:r>
            <a:r>
              <a:rPr lang="es" sz="1100">
                <a:latin typeface="Consolas"/>
                <a:ea typeface="Consolas"/>
                <a:cs typeface="Consolas"/>
                <a:sym typeface="Consolas"/>
              </a:rPr>
              <a:t>Peligroso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btn-dark"&gt;</a:t>
            </a:r>
            <a:r>
              <a:rPr lang="es" sz="1100">
                <a:latin typeface="Consolas"/>
                <a:ea typeface="Consolas"/>
                <a:cs typeface="Consolas"/>
                <a:sym typeface="Consolas"/>
              </a:rPr>
              <a:t>Oscuro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btn-light"&gt;</a:t>
            </a:r>
            <a:r>
              <a:rPr lang="es" sz="1100">
                <a:latin typeface="Consolas"/>
                <a:ea typeface="Consolas"/>
                <a:cs typeface="Consolas"/>
                <a:sym typeface="Consolas"/>
              </a:rPr>
              <a:t>Claro</a:t>
            </a:r>
            <a:r>
              <a:rPr lang="es" sz="1100">
                <a:solidFill>
                  <a:srgbClr val="0000CD"/>
                </a:solidFill>
                <a:latin typeface="Consolas"/>
                <a:ea typeface="Consolas"/>
                <a:cs typeface="Consolas"/>
                <a:sym typeface="Consolas"/>
              </a:rPr>
              <a:t>&lt;/button&gt;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  &lt;button </a:t>
            </a:r>
            <a:r>
              <a:rPr lang="es" sz="1100">
                <a:solidFill>
                  <a:srgbClr val="FF0000"/>
                </a:solidFill>
                <a:latin typeface="Consolas"/>
                <a:ea typeface="Consolas"/>
                <a:cs typeface="Consolas"/>
                <a:sym typeface="Consolas"/>
              </a:rPr>
              <a:t>type</a:t>
            </a:r>
            <a:r>
              <a:rPr lang="es" sz="1100">
                <a:solidFill>
                  <a:srgbClr val="0000CD"/>
                </a:solidFill>
                <a:latin typeface="Consolas"/>
                <a:ea typeface="Consolas"/>
                <a:cs typeface="Consolas"/>
                <a:sym typeface="Consolas"/>
              </a:rPr>
              <a:t>="button" </a:t>
            </a:r>
            <a:r>
              <a:rPr lang="es" sz="1100">
                <a:solidFill>
                  <a:srgbClr val="FF0000"/>
                </a:solidFill>
                <a:latin typeface="Consolas"/>
                <a:ea typeface="Consolas"/>
                <a:cs typeface="Consolas"/>
                <a:sym typeface="Consolas"/>
              </a:rPr>
              <a:t>class</a:t>
            </a:r>
            <a:r>
              <a:rPr lang="es" sz="1100">
                <a:solidFill>
                  <a:srgbClr val="0000CD"/>
                </a:solidFill>
                <a:latin typeface="Consolas"/>
                <a:ea typeface="Consolas"/>
                <a:cs typeface="Consolas"/>
                <a:sym typeface="Consolas"/>
              </a:rPr>
              <a:t>="btn btn-link"&gt;</a:t>
            </a:r>
            <a:r>
              <a:rPr lang="es" sz="1100">
                <a:latin typeface="Consolas"/>
                <a:ea typeface="Consolas"/>
                <a:cs typeface="Consolas"/>
                <a:sym typeface="Consolas"/>
              </a:rPr>
              <a:t>Enlace</a:t>
            </a:r>
            <a:r>
              <a:rPr lang="es" sz="1100">
                <a:solidFill>
                  <a:srgbClr val="0000CD"/>
                </a:solidFill>
                <a:latin typeface="Consolas"/>
                <a:ea typeface="Consolas"/>
                <a:cs typeface="Consolas"/>
                <a:sym typeface="Consolas"/>
              </a:rPr>
              <a:t>&lt;/button&gt; 	 </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&lt;/div&gt;</a:t>
            </a:r>
            <a:endParaRPr sz="11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100">
                <a:solidFill>
                  <a:srgbClr val="0000CD"/>
                </a:solidFill>
                <a:latin typeface="Consolas"/>
                <a:ea typeface="Consolas"/>
                <a:cs typeface="Consolas"/>
                <a:sym typeface="Consolas"/>
              </a:rPr>
              <a:t>&lt;/div&gt;</a:t>
            </a:r>
            <a:endParaRPr sz="1100">
              <a:solidFill>
                <a:srgbClr val="0000CD"/>
              </a:solidFill>
              <a:latin typeface="Consolas"/>
              <a:ea typeface="Consolas"/>
              <a:cs typeface="Consolas"/>
              <a:sym typeface="Consolas"/>
            </a:endParaRPr>
          </a:p>
        </p:txBody>
      </p:sp>
      <p:pic>
        <p:nvPicPr>
          <p:cNvPr id="486" name="Google Shape;486;p63"/>
          <p:cNvPicPr preferRelativeResize="0"/>
          <p:nvPr/>
        </p:nvPicPr>
        <p:blipFill>
          <a:blip r:embed="rId3">
            <a:alphaModFix/>
          </a:blip>
          <a:stretch>
            <a:fillRect/>
          </a:stretch>
        </p:blipFill>
        <p:spPr>
          <a:xfrm>
            <a:off x="95925" y="0"/>
            <a:ext cx="3565535"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N°10</a:t>
            </a:r>
            <a:endParaRPr>
              <a:latin typeface="DM Sans"/>
              <a:ea typeface="DM Sans"/>
              <a:cs typeface="DM Sans"/>
              <a:sym typeface="DM Sans"/>
            </a:endParaRPr>
          </a:p>
        </p:txBody>
      </p:sp>
      <p:sp>
        <p:nvSpPr>
          <p:cNvPr id="93" name="Google Shape;93;p19"/>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94" name="Google Shape;94;p19"/>
          <p:cNvSpPr txBox="1"/>
          <p:nvPr/>
        </p:nvSpPr>
        <p:spPr>
          <a:xfrm>
            <a:off x="465275" y="1788450"/>
            <a:ext cx="38346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Git:</a:t>
            </a:r>
            <a:r>
              <a:rPr lang="es" sz="1350">
                <a:solidFill>
                  <a:schemeClr val="dk1"/>
                </a:solidFill>
                <a:latin typeface="DM Sans"/>
                <a:ea typeface="DM Sans"/>
                <a:cs typeface="DM Sans"/>
                <a:sym typeface="DM Sans"/>
              </a:rPr>
              <a:t> es un sistema de control de versiones gratuito y de código abierto, diseñado para manejar desde pequeños a grandes proyectos de manera rápida y eficaz. Se entiende como control de versiones a todas las herramientas que nos permiten hacer modificaciones en nuestro proyecto. Este sistema registra los cambios realizados sobre un archivo o conjunto de archivos a lo largo del tiempo.</a:t>
            </a:r>
            <a:endParaRPr sz="1350">
              <a:latin typeface="DM Sans"/>
              <a:ea typeface="DM Sans"/>
              <a:cs typeface="DM Sans"/>
              <a:sym typeface="DM Sans"/>
            </a:endParaRPr>
          </a:p>
        </p:txBody>
      </p:sp>
      <p:sp>
        <p:nvSpPr>
          <p:cNvPr id="95" name="Google Shape;95;p19"/>
          <p:cNvSpPr txBox="1"/>
          <p:nvPr/>
        </p:nvSpPr>
        <p:spPr>
          <a:xfrm>
            <a:off x="4519500" y="1788450"/>
            <a:ext cx="38346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Repositorio</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espacio centralizado donde se almacena, organiza, mantiene y difunde información.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GitHub:</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un excelente servicio de alojamiento de repositorios de software con este sistema. Con este sitio podemos subir nuestros proyectos y lograr que otras personas colaboren.</a:t>
            </a:r>
            <a:endParaRPr sz="1350">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4"/>
          <p:cNvSpPr txBox="1"/>
          <p:nvPr/>
        </p:nvSpPr>
        <p:spPr>
          <a:xfrm>
            <a:off x="475500" y="468275"/>
            <a:ext cx="5126100" cy="16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4000">
                <a:solidFill>
                  <a:srgbClr val="000000"/>
                </a:solidFill>
                <a:latin typeface="DM Sans"/>
                <a:ea typeface="DM Sans"/>
                <a:cs typeface="DM Sans"/>
                <a:sym typeface="DM Sans"/>
              </a:rPr>
              <a:t>G</a:t>
            </a:r>
            <a:r>
              <a:rPr b="1" lang="es" sz="4000">
                <a:latin typeface="DM Sans"/>
                <a:ea typeface="DM Sans"/>
                <a:cs typeface="DM Sans"/>
                <a:sym typeface="DM Sans"/>
              </a:rPr>
              <a:t>rupos de botones </a:t>
            </a:r>
            <a:endParaRPr b="1" sz="400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b="1" lang="es" sz="4000">
                <a:latin typeface="DM Sans"/>
                <a:ea typeface="DM Sans"/>
                <a:cs typeface="DM Sans"/>
                <a:sym typeface="DM Sans"/>
              </a:rPr>
              <a:t>y menús desplegables</a:t>
            </a:r>
            <a:endParaRPr b="1" sz="4000">
              <a:solidFill>
                <a:srgbClr val="000000"/>
              </a:solidFill>
              <a:latin typeface="DM Sans"/>
              <a:ea typeface="DM Sans"/>
              <a:cs typeface="DM Sans"/>
              <a:sym typeface="DM Sans"/>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600"/>
              </a:spcBef>
              <a:spcAft>
                <a:spcPts val="0"/>
              </a:spcAft>
              <a:buClr>
                <a:srgbClr val="000000"/>
              </a:buClr>
              <a:buSzPts val="1100"/>
              <a:buFont typeface="Arial"/>
              <a:buNone/>
            </a:pPr>
            <a:r>
              <a:t/>
            </a:r>
            <a:endParaRPr i="1" sz="2800">
              <a:latin typeface="Anton"/>
              <a:ea typeface="Anton"/>
              <a:cs typeface="Anton"/>
              <a:sym typeface="Anton"/>
            </a:endParaRPr>
          </a:p>
          <a:p>
            <a:pPr indent="0" lvl="0" marL="0" rtl="0" algn="l">
              <a:lnSpc>
                <a:spcPct val="115000"/>
              </a:lnSpc>
              <a:spcBef>
                <a:spcPts val="2000"/>
              </a:spcBef>
              <a:spcAft>
                <a:spcPts val="1200"/>
              </a:spcAft>
              <a:buClr>
                <a:srgbClr val="000000"/>
              </a:buClr>
              <a:buSzPts val="1100"/>
              <a:buFont typeface="Arial"/>
              <a:buNone/>
            </a:pPr>
            <a:r>
              <a:t/>
            </a:r>
            <a:endParaRPr i="1" sz="2800">
              <a:solidFill>
                <a:srgbClr val="000000"/>
              </a:solidFill>
              <a:latin typeface="Anton"/>
              <a:ea typeface="Anton"/>
              <a:cs typeface="Anton"/>
              <a:sym typeface="Anton"/>
            </a:endParaRPr>
          </a:p>
        </p:txBody>
      </p:sp>
      <p:pic>
        <p:nvPicPr>
          <p:cNvPr id="492" name="Google Shape;492;p64"/>
          <p:cNvPicPr preferRelativeResize="0"/>
          <p:nvPr/>
        </p:nvPicPr>
        <p:blipFill>
          <a:blip r:embed="rId3">
            <a:alphaModFix/>
          </a:blip>
          <a:stretch>
            <a:fillRect/>
          </a:stretch>
        </p:blipFill>
        <p:spPr>
          <a:xfrm>
            <a:off x="729550" y="2641840"/>
            <a:ext cx="3867150" cy="1371600"/>
          </a:xfrm>
          <a:prstGeom prst="rect">
            <a:avLst/>
          </a:prstGeom>
          <a:noFill/>
          <a:ln>
            <a:noFill/>
          </a:ln>
        </p:spPr>
      </p:pic>
      <p:sp>
        <p:nvSpPr>
          <p:cNvPr id="493" name="Google Shape;493;p64"/>
          <p:cNvSpPr txBox="1"/>
          <p:nvPr/>
        </p:nvSpPr>
        <p:spPr>
          <a:xfrm>
            <a:off x="5392175" y="75"/>
            <a:ext cx="37377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="btn-group"&gt;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 </a:t>
            </a:r>
            <a:r>
              <a:rPr lang="es" sz="1000">
                <a:solidFill>
                  <a:srgbClr val="FF0000"/>
                </a:solidFill>
                <a:latin typeface="Consolas"/>
                <a:ea typeface="Consolas"/>
                <a:cs typeface="Consolas"/>
                <a:sym typeface="Consolas"/>
              </a:rPr>
              <a:t>type</a:t>
            </a:r>
            <a:r>
              <a:rPr lang="es" sz="1000">
                <a:solidFill>
                  <a:srgbClr val="0000CD"/>
                </a:solidFill>
                <a:latin typeface="Consolas"/>
                <a:ea typeface="Consolas"/>
                <a:cs typeface="Consolas"/>
                <a:sym typeface="Consolas"/>
              </a:rPr>
              <a:t>="button"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 btn-primary"&gt;</a:t>
            </a:r>
            <a:r>
              <a:rPr lang="es" sz="1000">
                <a:latin typeface="Consolas"/>
                <a:ea typeface="Consolas"/>
                <a:cs typeface="Consolas"/>
                <a:sym typeface="Consolas"/>
              </a:rPr>
              <a:t>Inicio</a:t>
            </a:r>
            <a:r>
              <a:rPr lang="es" sz="1000">
                <a:solidFill>
                  <a:srgbClr val="0000CD"/>
                </a:solidFill>
                <a:latin typeface="Consolas"/>
                <a:ea typeface="Consolas"/>
                <a:cs typeface="Consolas"/>
                <a:sym typeface="Consolas"/>
              </a:rPr>
              <a:t>&lt;/button&gt;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 </a:t>
            </a:r>
            <a:r>
              <a:rPr lang="es" sz="1000">
                <a:solidFill>
                  <a:srgbClr val="FF0000"/>
                </a:solidFill>
                <a:latin typeface="Consolas"/>
                <a:ea typeface="Consolas"/>
                <a:cs typeface="Consolas"/>
                <a:sym typeface="Consolas"/>
              </a:rPr>
              <a:t>type</a:t>
            </a:r>
            <a:r>
              <a:rPr lang="es" sz="1000">
                <a:solidFill>
                  <a:srgbClr val="0000CD"/>
                </a:solidFill>
                <a:latin typeface="Consolas"/>
                <a:ea typeface="Consolas"/>
                <a:cs typeface="Consolas"/>
                <a:sym typeface="Consolas"/>
              </a:rPr>
              <a:t>="button"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 btn-primary"&gt;</a:t>
            </a:r>
            <a:r>
              <a:rPr lang="es" sz="1000">
                <a:latin typeface="Consolas"/>
                <a:ea typeface="Consolas"/>
                <a:cs typeface="Consolas"/>
                <a:sym typeface="Consolas"/>
              </a:rPr>
              <a:t>Quienes Somos</a:t>
            </a:r>
            <a:r>
              <a:rPr lang="es" sz="1000">
                <a:solidFill>
                  <a:srgbClr val="0000CD"/>
                </a:solidFill>
                <a:latin typeface="Consolas"/>
                <a:ea typeface="Consolas"/>
                <a:cs typeface="Consolas"/>
                <a:sym typeface="Consolas"/>
              </a:rPr>
              <a:t>&lt;/button&gt;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="btn-group"&gt;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 </a:t>
            </a:r>
            <a:r>
              <a:rPr lang="es" sz="1000">
                <a:solidFill>
                  <a:srgbClr val="FF0000"/>
                </a:solidFill>
                <a:latin typeface="Consolas"/>
                <a:ea typeface="Consolas"/>
                <a:cs typeface="Consolas"/>
                <a:sym typeface="Consolas"/>
              </a:rPr>
              <a:t>type</a:t>
            </a:r>
            <a:r>
              <a:rPr lang="es" sz="1000">
                <a:solidFill>
                  <a:srgbClr val="0000CD"/>
                </a:solidFill>
                <a:latin typeface="Consolas"/>
                <a:ea typeface="Consolas"/>
                <a:cs typeface="Consolas"/>
                <a:sym typeface="Consolas"/>
              </a:rPr>
              <a:t>="button"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="btn btn-primary dropdown-toggle" </a:t>
            </a:r>
            <a:r>
              <a:rPr lang="es" sz="1000">
                <a:solidFill>
                  <a:srgbClr val="FF0000"/>
                </a:solidFill>
                <a:latin typeface="Consolas"/>
                <a:ea typeface="Consolas"/>
                <a:cs typeface="Consolas"/>
                <a:sym typeface="Consolas"/>
              </a:rPr>
              <a:t>data-toggle</a:t>
            </a:r>
            <a:r>
              <a:rPr lang="es" sz="1000">
                <a:solidFill>
                  <a:srgbClr val="0000CD"/>
                </a:solidFill>
                <a:latin typeface="Consolas"/>
                <a:ea typeface="Consolas"/>
                <a:cs typeface="Consolas"/>
                <a:sym typeface="Consolas"/>
              </a:rPr>
              <a:t>="dropdown"&gt;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a:t>
            </a:r>
            <a:r>
              <a:rPr lang="es" sz="1000">
                <a:latin typeface="Consolas"/>
                <a:ea typeface="Consolas"/>
                <a:cs typeface="Consolas"/>
                <a:sym typeface="Consolas"/>
              </a:rPr>
              <a:t>Integrantes</a:t>
            </a:r>
            <a:endParaRPr sz="1000">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&lt;/button&gt;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="dropdown-menu"&gt;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&lt;a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="dropdown-item" href="#"&gt;</a:t>
            </a:r>
            <a:r>
              <a:rPr lang="es" sz="1000">
                <a:latin typeface="Consolas"/>
                <a:ea typeface="Consolas"/>
                <a:cs typeface="Consolas"/>
                <a:sym typeface="Consolas"/>
              </a:rPr>
              <a:t>Cantante</a:t>
            </a:r>
            <a:r>
              <a:rPr lang="es" sz="1000">
                <a:solidFill>
                  <a:srgbClr val="0000CD"/>
                </a:solidFill>
                <a:latin typeface="Consolas"/>
                <a:ea typeface="Consolas"/>
                <a:cs typeface="Consolas"/>
                <a:sym typeface="Consolas"/>
              </a:rPr>
              <a:t>&lt;/a&gt;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&lt;a </a:t>
            </a:r>
            <a:r>
              <a:rPr lang="es" sz="1000">
                <a:solidFill>
                  <a:srgbClr val="FF0000"/>
                </a:solidFill>
                <a:latin typeface="Consolas"/>
                <a:ea typeface="Consolas"/>
                <a:cs typeface="Consolas"/>
                <a:sym typeface="Consolas"/>
              </a:rPr>
              <a:t>class</a:t>
            </a:r>
            <a:r>
              <a:rPr lang="es" sz="1000">
                <a:solidFill>
                  <a:srgbClr val="0000CD"/>
                </a:solidFill>
                <a:latin typeface="Consolas"/>
                <a:ea typeface="Consolas"/>
                <a:cs typeface="Consolas"/>
                <a:sym typeface="Consolas"/>
              </a:rPr>
              <a:t>="dropdown-item" href="#"&gt;</a:t>
            </a:r>
            <a:r>
              <a:rPr lang="es" sz="1000">
                <a:latin typeface="Consolas"/>
                <a:ea typeface="Consolas"/>
                <a:cs typeface="Consolas"/>
                <a:sym typeface="Consolas"/>
              </a:rPr>
              <a:t>Bajo</a:t>
            </a:r>
            <a:r>
              <a:rPr lang="es" sz="1000">
                <a:solidFill>
                  <a:srgbClr val="0000CD"/>
                </a:solidFill>
                <a:latin typeface="Consolas"/>
                <a:ea typeface="Consolas"/>
                <a:cs typeface="Consolas"/>
                <a:sym typeface="Consolas"/>
              </a:rPr>
              <a:t>&lt;/a&gt;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&lt;/div&gt;</a:t>
            </a:r>
            <a:endParaRPr sz="10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000">
                <a:solidFill>
                  <a:srgbClr val="0000CD"/>
                </a:solidFill>
                <a:latin typeface="Consolas"/>
                <a:ea typeface="Consolas"/>
                <a:cs typeface="Consolas"/>
                <a:sym typeface="Consolas"/>
              </a:rPr>
              <a:t>  &lt;/div&gt;</a:t>
            </a:r>
            <a:endParaRPr sz="1000">
              <a:solidFill>
                <a:srgbClr val="0000CD"/>
              </a:solidFill>
              <a:latin typeface="Consolas"/>
              <a:ea typeface="Consolas"/>
              <a:cs typeface="Consolas"/>
              <a:sym typeface="Consolas"/>
            </a:endParaRPr>
          </a:p>
        </p:txBody>
      </p:sp>
      <p:sp>
        <p:nvSpPr>
          <p:cNvPr id="494" name="Google Shape;494;p64"/>
          <p:cNvSpPr txBox="1"/>
          <p:nvPr/>
        </p:nvSpPr>
        <p:spPr>
          <a:xfrm>
            <a:off x="475500" y="4013450"/>
            <a:ext cx="1828200" cy="6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50" u="sng">
                <a:solidFill>
                  <a:schemeClr val="hlink"/>
                </a:solidFill>
                <a:latin typeface="DM Sans"/>
                <a:ea typeface="DM Sans"/>
                <a:cs typeface="DM Sans"/>
                <a:sym typeface="DM Sans"/>
                <a:hlinkClick r:id="rId4"/>
              </a:rPr>
              <a:t>¡Más ejemplos!</a:t>
            </a:r>
            <a:endParaRPr sz="1350">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nvSpPr>
        <p:spPr>
          <a:xfrm>
            <a:off x="475500" y="468275"/>
            <a:ext cx="5126100" cy="16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4000">
                <a:latin typeface="DM Sans"/>
                <a:ea typeface="DM Sans"/>
                <a:cs typeface="DM Sans"/>
                <a:sym typeface="DM Sans"/>
              </a:rPr>
              <a:t>Paginación</a:t>
            </a:r>
            <a:endParaRPr b="1" sz="4000">
              <a:latin typeface="DM Sans"/>
              <a:ea typeface="DM Sans"/>
              <a:cs typeface="DM Sans"/>
              <a:sym typeface="DM Sans"/>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600"/>
              </a:spcBef>
              <a:spcAft>
                <a:spcPts val="0"/>
              </a:spcAft>
              <a:buClr>
                <a:srgbClr val="000000"/>
              </a:buClr>
              <a:buSzPts val="1100"/>
              <a:buFont typeface="Arial"/>
              <a:buNone/>
            </a:pPr>
            <a:r>
              <a:t/>
            </a:r>
            <a:endParaRPr i="1" sz="2800">
              <a:latin typeface="Anton"/>
              <a:ea typeface="Anton"/>
              <a:cs typeface="Anton"/>
              <a:sym typeface="Anton"/>
            </a:endParaRPr>
          </a:p>
          <a:p>
            <a:pPr indent="0" lvl="0" marL="0" rtl="0" algn="l">
              <a:lnSpc>
                <a:spcPct val="115000"/>
              </a:lnSpc>
              <a:spcBef>
                <a:spcPts val="2000"/>
              </a:spcBef>
              <a:spcAft>
                <a:spcPts val="1200"/>
              </a:spcAft>
              <a:buClr>
                <a:srgbClr val="000000"/>
              </a:buClr>
              <a:buSzPts val="1100"/>
              <a:buFont typeface="Arial"/>
              <a:buNone/>
            </a:pPr>
            <a:r>
              <a:t/>
            </a:r>
            <a:endParaRPr i="1" sz="2800">
              <a:solidFill>
                <a:srgbClr val="000000"/>
              </a:solidFill>
              <a:latin typeface="Anton"/>
              <a:ea typeface="Anton"/>
              <a:cs typeface="Anton"/>
              <a:sym typeface="Anton"/>
            </a:endParaRPr>
          </a:p>
        </p:txBody>
      </p:sp>
      <p:sp>
        <p:nvSpPr>
          <p:cNvPr id="500" name="Google Shape;500;p65"/>
          <p:cNvSpPr txBox="1"/>
          <p:nvPr/>
        </p:nvSpPr>
        <p:spPr>
          <a:xfrm>
            <a:off x="1076700" y="2041750"/>
            <a:ext cx="6990600" cy="26331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&lt;ul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="pagination"&gt;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Anterior</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1</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2</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3</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&lt;li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="page-item"&gt;&lt;a </a:t>
            </a:r>
            <a:r>
              <a:rPr lang="es">
                <a:solidFill>
                  <a:srgbClr val="FF0000"/>
                </a:solidFill>
                <a:latin typeface="Consolas"/>
                <a:ea typeface="Consolas"/>
                <a:cs typeface="Consolas"/>
                <a:sym typeface="Consolas"/>
              </a:rPr>
              <a:t>class</a:t>
            </a:r>
            <a:r>
              <a:rPr lang="es">
                <a:solidFill>
                  <a:srgbClr val="0000CD"/>
                </a:solidFill>
                <a:latin typeface="Consolas"/>
                <a:ea typeface="Consolas"/>
                <a:cs typeface="Consolas"/>
                <a:sym typeface="Consolas"/>
              </a:rPr>
              <a:t>="page-link" href="#"&gt;</a:t>
            </a:r>
            <a:r>
              <a:rPr lang="es">
                <a:latin typeface="Consolas"/>
                <a:ea typeface="Consolas"/>
                <a:cs typeface="Consolas"/>
                <a:sym typeface="Consolas"/>
              </a:rPr>
              <a:t>Siguiente</a:t>
            </a:r>
            <a:r>
              <a:rPr lang="es">
                <a:solidFill>
                  <a:srgbClr val="0000CD"/>
                </a:solidFill>
                <a:latin typeface="Consolas"/>
                <a:ea typeface="Consolas"/>
                <a:cs typeface="Consolas"/>
                <a:sym typeface="Consolas"/>
              </a:rPr>
              <a:t>&lt;/a&gt;&lt;/li&gt;</a:t>
            </a:r>
            <a:endParaRPr>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a:solidFill>
                  <a:srgbClr val="0000CD"/>
                </a:solidFill>
                <a:latin typeface="Consolas"/>
                <a:ea typeface="Consolas"/>
                <a:cs typeface="Consolas"/>
                <a:sym typeface="Consolas"/>
              </a:rPr>
              <a:t>  &lt;/ul&gt;</a:t>
            </a:r>
            <a:endParaRPr>
              <a:solidFill>
                <a:srgbClr val="0000CD"/>
              </a:solidFill>
              <a:latin typeface="Consolas"/>
              <a:ea typeface="Consolas"/>
              <a:cs typeface="Consolas"/>
              <a:sym typeface="Consolas"/>
            </a:endParaRPr>
          </a:p>
        </p:txBody>
      </p:sp>
      <p:pic>
        <p:nvPicPr>
          <p:cNvPr id="501" name="Google Shape;501;p65"/>
          <p:cNvPicPr preferRelativeResize="0"/>
          <p:nvPr/>
        </p:nvPicPr>
        <p:blipFill rotWithShape="1">
          <a:blip r:embed="rId3">
            <a:alphaModFix/>
          </a:blip>
          <a:srcRect b="0" l="0" r="12372" t="0"/>
          <a:stretch/>
        </p:blipFill>
        <p:spPr>
          <a:xfrm>
            <a:off x="2509550" y="1146450"/>
            <a:ext cx="4124900" cy="8953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pic>
        <p:nvPicPr>
          <p:cNvPr id="506" name="Google Shape;506;p66"/>
          <p:cNvPicPr preferRelativeResize="0"/>
          <p:nvPr/>
        </p:nvPicPr>
        <p:blipFill>
          <a:blip r:embed="rId3">
            <a:alphaModFix/>
          </a:blip>
          <a:stretch>
            <a:fillRect/>
          </a:stretch>
        </p:blipFill>
        <p:spPr>
          <a:xfrm>
            <a:off x="501150" y="2220975"/>
            <a:ext cx="3913800" cy="701550"/>
          </a:xfrm>
          <a:prstGeom prst="rect">
            <a:avLst/>
          </a:prstGeom>
          <a:noFill/>
          <a:ln>
            <a:noFill/>
          </a:ln>
        </p:spPr>
      </p:pic>
      <p:sp>
        <p:nvSpPr>
          <p:cNvPr id="507" name="Google Shape;507;p66"/>
          <p:cNvSpPr txBox="1"/>
          <p:nvPr/>
        </p:nvSpPr>
        <p:spPr>
          <a:xfrm>
            <a:off x="475500" y="468275"/>
            <a:ext cx="5126100" cy="162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s" sz="4000">
                <a:latin typeface="DM Sans"/>
                <a:ea typeface="DM Sans"/>
                <a:cs typeface="DM Sans"/>
                <a:sym typeface="DM Sans"/>
              </a:rPr>
              <a:t>Nav menú</a:t>
            </a:r>
            <a:endParaRPr b="1" sz="4000">
              <a:latin typeface="DM Sans"/>
              <a:ea typeface="DM Sans"/>
              <a:cs typeface="DM Sans"/>
              <a:sym typeface="DM Sans"/>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2000"/>
              </a:spcBef>
              <a:spcAft>
                <a:spcPts val="0"/>
              </a:spcAft>
              <a:buClr>
                <a:srgbClr val="000000"/>
              </a:buClr>
              <a:buSzPts val="1100"/>
              <a:buFont typeface="Arial"/>
              <a:buNone/>
            </a:pPr>
            <a:r>
              <a:t/>
            </a:r>
            <a:endParaRPr sz="2800">
              <a:latin typeface="Anton"/>
              <a:ea typeface="Anton"/>
              <a:cs typeface="Anton"/>
              <a:sym typeface="Anton"/>
            </a:endParaRPr>
          </a:p>
          <a:p>
            <a:pPr indent="0" lvl="0" marL="0" rtl="0" algn="l">
              <a:lnSpc>
                <a:spcPct val="115000"/>
              </a:lnSpc>
              <a:spcBef>
                <a:spcPts val="600"/>
              </a:spcBef>
              <a:spcAft>
                <a:spcPts val="0"/>
              </a:spcAft>
              <a:buClr>
                <a:srgbClr val="000000"/>
              </a:buClr>
              <a:buSzPts val="1100"/>
              <a:buFont typeface="Arial"/>
              <a:buNone/>
            </a:pPr>
            <a:r>
              <a:t/>
            </a:r>
            <a:endParaRPr i="1" sz="2800">
              <a:latin typeface="Anton"/>
              <a:ea typeface="Anton"/>
              <a:cs typeface="Anton"/>
              <a:sym typeface="Anton"/>
            </a:endParaRPr>
          </a:p>
          <a:p>
            <a:pPr indent="0" lvl="0" marL="0" rtl="0" algn="l">
              <a:lnSpc>
                <a:spcPct val="115000"/>
              </a:lnSpc>
              <a:spcBef>
                <a:spcPts val="2000"/>
              </a:spcBef>
              <a:spcAft>
                <a:spcPts val="1200"/>
              </a:spcAft>
              <a:buClr>
                <a:srgbClr val="000000"/>
              </a:buClr>
              <a:buSzPts val="1100"/>
              <a:buFont typeface="Arial"/>
              <a:buNone/>
            </a:pPr>
            <a:r>
              <a:t/>
            </a:r>
            <a:endParaRPr i="1" sz="2800">
              <a:solidFill>
                <a:srgbClr val="000000"/>
              </a:solidFill>
              <a:latin typeface="Anton"/>
              <a:ea typeface="Anton"/>
              <a:cs typeface="Anton"/>
              <a:sym typeface="Anton"/>
            </a:endParaRPr>
          </a:p>
        </p:txBody>
      </p:sp>
      <p:sp>
        <p:nvSpPr>
          <p:cNvPr id="508" name="Google Shape;508;p66"/>
          <p:cNvSpPr txBox="1"/>
          <p:nvPr/>
        </p:nvSpPr>
        <p:spPr>
          <a:xfrm>
            <a:off x="4306650" y="75"/>
            <a:ext cx="4823400" cy="51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&lt;div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="container"&gt;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&lt;p&gt;</a:t>
            </a:r>
            <a:r>
              <a:rPr lang="es" sz="1300">
                <a:latin typeface="Consolas"/>
                <a:ea typeface="Consolas"/>
                <a:cs typeface="Consolas"/>
                <a:sym typeface="Consolas"/>
              </a:rPr>
              <a:t>Menú básico horizontal:</a:t>
            </a:r>
            <a:r>
              <a:rPr lang="es" sz="1300">
                <a:solidFill>
                  <a:srgbClr val="0000CD"/>
                </a:solidFill>
                <a:latin typeface="Consolas"/>
                <a:ea typeface="Consolas"/>
                <a:cs typeface="Consolas"/>
                <a:sym typeface="Consolas"/>
              </a:rPr>
              <a:t>&lt;/p&gt;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&lt;ul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Inicio</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Quienes Somos</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Historia</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="nav-item"&gt;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&lt;a </a:t>
            </a:r>
            <a:r>
              <a:rPr lang="es" sz="1300">
                <a:solidFill>
                  <a:srgbClr val="FF0000"/>
                </a:solidFill>
                <a:latin typeface="Consolas"/>
                <a:ea typeface="Consolas"/>
                <a:cs typeface="Consolas"/>
                <a:sym typeface="Consolas"/>
              </a:rPr>
              <a:t>class</a:t>
            </a:r>
            <a:r>
              <a:rPr lang="es" sz="1300">
                <a:solidFill>
                  <a:srgbClr val="0000CD"/>
                </a:solidFill>
                <a:latin typeface="Consolas"/>
                <a:ea typeface="Consolas"/>
                <a:cs typeface="Consolas"/>
                <a:sym typeface="Consolas"/>
              </a:rPr>
              <a:t>="nav-link disabled" </a:t>
            </a:r>
            <a:r>
              <a:rPr lang="es" sz="1300">
                <a:solidFill>
                  <a:srgbClr val="FF0000"/>
                </a:solidFill>
                <a:latin typeface="Consolas"/>
                <a:ea typeface="Consolas"/>
                <a:cs typeface="Consolas"/>
                <a:sym typeface="Consolas"/>
              </a:rPr>
              <a:t>href</a:t>
            </a:r>
            <a:r>
              <a:rPr lang="es" sz="1300">
                <a:solidFill>
                  <a:srgbClr val="0000CD"/>
                </a:solidFill>
                <a:latin typeface="Consolas"/>
                <a:ea typeface="Consolas"/>
                <a:cs typeface="Consolas"/>
                <a:sym typeface="Consolas"/>
              </a:rPr>
              <a:t>="#"&gt;</a:t>
            </a:r>
            <a:r>
              <a:rPr lang="es" sz="1300">
                <a:latin typeface="Consolas"/>
                <a:ea typeface="Consolas"/>
                <a:cs typeface="Consolas"/>
                <a:sym typeface="Consolas"/>
              </a:rPr>
              <a:t>Newlestter</a:t>
            </a:r>
            <a:r>
              <a:rPr lang="es" sz="1300">
                <a:solidFill>
                  <a:srgbClr val="0000CD"/>
                </a:solidFill>
                <a:latin typeface="Consolas"/>
                <a:ea typeface="Consolas"/>
                <a:cs typeface="Consolas"/>
                <a:sym typeface="Consolas"/>
              </a:rPr>
              <a:t>&lt;/a&gt;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&lt;/li&gt;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  &lt;/ul&gt;</a:t>
            </a:r>
            <a:endParaRPr sz="1300">
              <a:solidFill>
                <a:srgbClr val="0000CD"/>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300">
                <a:solidFill>
                  <a:srgbClr val="0000CD"/>
                </a:solidFill>
                <a:latin typeface="Consolas"/>
                <a:ea typeface="Consolas"/>
                <a:cs typeface="Consolas"/>
                <a:sym typeface="Consolas"/>
              </a:rPr>
              <a:t>&lt;/div&gt;</a:t>
            </a:r>
            <a:endParaRPr sz="1300">
              <a:solidFill>
                <a:srgbClr val="0000CD"/>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7"/>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
        <p:nvSpPr>
          <p:cNvPr id="514" name="Google Shape;514;p67"/>
          <p:cNvSpPr txBox="1"/>
          <p:nvPr/>
        </p:nvSpPr>
        <p:spPr>
          <a:xfrm>
            <a:off x="2109143" y="2502363"/>
            <a:ext cx="4925700" cy="8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al </a:t>
            </a:r>
            <a:r>
              <a:rPr lang="es" sz="1350" u="sng">
                <a:solidFill>
                  <a:schemeClr val="hlink"/>
                </a:solidFill>
                <a:latin typeface="DM Sans"/>
                <a:ea typeface="DM Sans"/>
                <a:cs typeface="DM Sans"/>
                <a:sym typeface="DM Sans"/>
                <a:hlinkClick r:id="rId3"/>
              </a:rPr>
              <a:t>siguiente link</a:t>
            </a:r>
            <a:r>
              <a:rPr lang="es" sz="1350">
                <a:solidFill>
                  <a:schemeClr val="lt1"/>
                </a:solidFill>
                <a:latin typeface="DM Sans"/>
                <a:ea typeface="DM Sans"/>
                <a:cs typeface="DM Sans"/>
                <a:sym typeface="DM Sans"/>
              </a:rPr>
              <a:t> y </a:t>
            </a:r>
            <a:r>
              <a:rPr b="1" lang="es" sz="1350">
                <a:solidFill>
                  <a:schemeClr val="lt1"/>
                </a:solidFill>
                <a:latin typeface="DM Sans"/>
                <a:ea typeface="DM Sans"/>
                <a:cs typeface="DM Sans"/>
                <a:sym typeface="DM Sans"/>
              </a:rPr>
              <a:t>revisa el material interactivo que preparamos sobre Preguntas Frecuentes, </a:t>
            </a:r>
            <a:r>
              <a:rPr lang="es" sz="1350">
                <a:solidFill>
                  <a:schemeClr val="lt1"/>
                </a:solidFill>
                <a:latin typeface="DM Sans"/>
                <a:ea typeface="DM Sans"/>
                <a:cs typeface="DM Sans"/>
                <a:sym typeface="DM Sans"/>
              </a:rPr>
              <a:t>puede que allí encuentres algunas respuestas.</a:t>
            </a:r>
            <a:endParaRPr sz="1350">
              <a:solidFill>
                <a:schemeClr val="lt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520" name="Google Shape;520;p68"/>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practicar lo visto!</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521" name="Google Shape;521;p68"/>
          <p:cNvGrpSpPr/>
          <p:nvPr/>
        </p:nvGrpSpPr>
        <p:grpSpPr>
          <a:xfrm>
            <a:off x="473351" y="619523"/>
            <a:ext cx="738900" cy="738900"/>
            <a:chOff x="473351" y="619523"/>
            <a:chExt cx="738900" cy="738900"/>
          </a:xfrm>
        </p:grpSpPr>
        <p:sp>
          <p:nvSpPr>
            <p:cNvPr id="522" name="Google Shape;522;p6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68"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grpSp>
        <p:nvGrpSpPr>
          <p:cNvPr id="528" name="Google Shape;528;p69"/>
          <p:cNvGrpSpPr/>
          <p:nvPr/>
        </p:nvGrpSpPr>
        <p:grpSpPr>
          <a:xfrm>
            <a:off x="4202556" y="994173"/>
            <a:ext cx="738900" cy="738900"/>
            <a:chOff x="974706" y="2467173"/>
            <a:chExt cx="738900" cy="738900"/>
          </a:xfrm>
        </p:grpSpPr>
        <p:sp>
          <p:nvSpPr>
            <p:cNvPr id="529" name="Google Shape;529;p6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0" name="Google Shape;530;p6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31" name="Google Shape;531;p69"/>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Maquetando con Bootstrap</a:t>
            </a:r>
            <a:endParaRPr b="1" sz="4000">
              <a:solidFill>
                <a:schemeClr val="dk1"/>
              </a:solidFill>
              <a:highlight>
                <a:srgbClr val="EAFF6A"/>
              </a:highlight>
              <a:latin typeface="DM Sans"/>
              <a:ea typeface="DM Sans"/>
              <a:cs typeface="DM Sans"/>
              <a:sym typeface="DM Sans"/>
            </a:endParaRPr>
          </a:p>
        </p:txBody>
      </p:sp>
      <p:sp>
        <p:nvSpPr>
          <p:cNvPr id="532" name="Google Shape;532;p69"/>
          <p:cNvSpPr txBox="1"/>
          <p:nvPr/>
        </p:nvSpPr>
        <p:spPr>
          <a:xfrm>
            <a:off x="987300" y="40777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533" name="Google Shape;533;p69"/>
          <p:cNvSpPr txBox="1"/>
          <p:nvPr/>
        </p:nvSpPr>
        <p:spPr>
          <a:xfrm>
            <a:off x="987300" y="3356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Generar el index y una página más a elección que demuestre el uso correcto del mismo</a:t>
            </a:r>
            <a:endParaRPr sz="2000">
              <a:solidFill>
                <a:srgbClr val="999999"/>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70"/>
          <p:cNvPicPr preferRelativeResize="0"/>
          <p:nvPr/>
        </p:nvPicPr>
        <p:blipFill rotWithShape="1">
          <a:blip r:embed="rId3">
            <a:alphaModFix/>
          </a:blip>
          <a:srcRect b="0" l="55387" r="0" t="0"/>
          <a:stretch/>
        </p:blipFill>
        <p:spPr>
          <a:xfrm>
            <a:off x="5778275" y="0"/>
            <a:ext cx="3441926" cy="5143500"/>
          </a:xfrm>
          <a:prstGeom prst="rect">
            <a:avLst/>
          </a:prstGeom>
          <a:noFill/>
          <a:ln>
            <a:noFill/>
          </a:ln>
        </p:spPr>
      </p:pic>
      <p:grpSp>
        <p:nvGrpSpPr>
          <p:cNvPr id="539" name="Google Shape;539;p70"/>
          <p:cNvGrpSpPr/>
          <p:nvPr/>
        </p:nvGrpSpPr>
        <p:grpSpPr>
          <a:xfrm>
            <a:off x="457347" y="468297"/>
            <a:ext cx="431074" cy="431074"/>
            <a:chOff x="974706" y="2467173"/>
            <a:chExt cx="738900" cy="738900"/>
          </a:xfrm>
        </p:grpSpPr>
        <p:sp>
          <p:nvSpPr>
            <p:cNvPr id="540" name="Google Shape;540;p7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p70"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542" name="Google Shape;542;p7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Maquetando con Bootsrap</a:t>
            </a:r>
            <a:endParaRPr b="1" sz="4000">
              <a:solidFill>
                <a:schemeClr val="dk1"/>
              </a:solidFill>
              <a:latin typeface="DM Sans"/>
              <a:ea typeface="DM Sans"/>
              <a:cs typeface="DM Sans"/>
              <a:sym typeface="DM Sans"/>
            </a:endParaRPr>
          </a:p>
        </p:txBody>
      </p:sp>
      <p:pic>
        <p:nvPicPr>
          <p:cNvPr id="543" name="Google Shape;543;p70"/>
          <p:cNvPicPr preferRelativeResize="0"/>
          <p:nvPr/>
        </p:nvPicPr>
        <p:blipFill>
          <a:blip r:embed="rId5">
            <a:alphaModFix/>
          </a:blip>
          <a:stretch>
            <a:fillRect/>
          </a:stretch>
        </p:blipFill>
        <p:spPr>
          <a:xfrm>
            <a:off x="7811413" y="4692275"/>
            <a:ext cx="1150750" cy="267575"/>
          </a:xfrm>
          <a:prstGeom prst="rect">
            <a:avLst/>
          </a:prstGeom>
          <a:noFill/>
          <a:ln>
            <a:noFill/>
          </a:ln>
        </p:spPr>
      </p:pic>
      <p:sp>
        <p:nvSpPr>
          <p:cNvPr id="544" name="Google Shape;544;p70"/>
          <p:cNvSpPr txBox="1"/>
          <p:nvPr/>
        </p:nvSpPr>
        <p:spPr>
          <a:xfrm>
            <a:off x="549525" y="271093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 partir del diseño hecho y los conocimientos adquiridos de bootstrap, generar el index y una página más a elección que demuestre el uso correcto del mismo.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Utilizar componentes predeterminados como carrousel, el navbar.</a:t>
            </a:r>
            <a:endParaRPr sz="1350">
              <a:latin typeface="DM Sans"/>
              <a:ea typeface="DM Sans"/>
              <a:cs typeface="DM Sans"/>
              <a:sym typeface="DM Sans"/>
            </a:endParaRPr>
          </a:p>
        </p:txBody>
      </p:sp>
      <p:sp>
        <p:nvSpPr>
          <p:cNvPr id="545" name="Google Shape;545;p7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a:t>
            </a:r>
            <a:r>
              <a:rPr lang="es" sz="1600">
                <a:solidFill>
                  <a:schemeClr val="dk1"/>
                </a:solidFill>
                <a:latin typeface="DM Sans"/>
                <a:ea typeface="DM Sans"/>
                <a:cs typeface="DM Sans"/>
                <a:sym typeface="DM Sans"/>
              </a:rPr>
              <a:t> EN CLASE</a:t>
            </a:r>
            <a:endParaRPr>
              <a:latin typeface="DM Sans"/>
              <a:ea typeface="DM Sans"/>
              <a:cs typeface="DM Sans"/>
              <a:sym typeface="DM Sans"/>
            </a:endParaRPr>
          </a:p>
        </p:txBody>
      </p:sp>
      <p:sp>
        <p:nvSpPr>
          <p:cNvPr id="546" name="Google Shape;546;p70"/>
          <p:cNvSpPr txBox="1"/>
          <p:nvPr/>
        </p:nvSpPr>
        <p:spPr>
          <a:xfrm>
            <a:off x="457350" y="4591600"/>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dk2"/>
                </a:solidFill>
                <a:latin typeface="DM Sans"/>
                <a:ea typeface="DM Sans"/>
                <a:cs typeface="DM Sans"/>
                <a:sym typeface="DM Sans"/>
              </a:rPr>
              <a:t>Fuente de imagen:</a:t>
            </a:r>
            <a:r>
              <a:rPr lang="es" sz="1100" u="sng">
                <a:solidFill>
                  <a:schemeClr val="hlink"/>
                </a:solidFill>
                <a:latin typeface="DM Sans"/>
                <a:ea typeface="DM Sans"/>
                <a:cs typeface="DM Sans"/>
                <a:sym typeface="DM Sans"/>
                <a:hlinkClick r:id="rId6"/>
              </a:rPr>
              <a:t> Markus Spiske </a:t>
            </a:r>
            <a:endParaRPr sz="1100">
              <a:solidFill>
                <a:schemeClr val="dk2"/>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1"/>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lang="es" sz="3500">
                <a:solidFill>
                  <a:srgbClr val="EAFF6A"/>
                </a:solidFill>
                <a:latin typeface="DM Sans"/>
                <a:ea typeface="DM Sans"/>
                <a:cs typeface="DM Sans"/>
                <a:sym typeface="DM Sans"/>
              </a:rPr>
              <a:t>#Coderalert</a:t>
            </a:r>
            <a:endParaRPr b="1" i="0" sz="3500" u="none" cap="none" strike="noStrike">
              <a:solidFill>
                <a:srgbClr val="EAFF6A"/>
              </a:solidFill>
              <a:latin typeface="DM Sans"/>
              <a:ea typeface="DM Sans"/>
              <a:cs typeface="DM Sans"/>
              <a:sym typeface="DM Sans"/>
            </a:endParaRPr>
          </a:p>
        </p:txBody>
      </p:sp>
      <p:sp>
        <p:nvSpPr>
          <p:cNvPr id="552" name="Google Shape;552;p71"/>
          <p:cNvSpPr txBox="1"/>
          <p:nvPr/>
        </p:nvSpPr>
        <p:spPr>
          <a:xfrm>
            <a:off x="1212250" y="1490050"/>
            <a:ext cx="71694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s" sz="2500">
                <a:solidFill>
                  <a:srgbClr val="9E9E9E"/>
                </a:solidFill>
                <a:latin typeface="DM Sans"/>
                <a:ea typeface="DM Sans"/>
                <a:cs typeface="DM Sans"/>
                <a:sym typeface="DM Sans"/>
              </a:rPr>
              <a:t>Ingresa al manual de prácticas y realiza la cuarta actividad “Aplicando Bootstrap”. Ten en cuenta que el desarrollo de la misma será importante para la resolución del Proyecto Final.</a:t>
            </a:r>
            <a:endParaRPr sz="2500">
              <a:solidFill>
                <a:srgbClr val="9E9E9E"/>
              </a:solidFill>
              <a:latin typeface="DM Sans"/>
              <a:ea typeface="DM Sans"/>
              <a:cs typeface="DM Sans"/>
              <a:sym typeface="DM Sans"/>
            </a:endParaRPr>
          </a:p>
          <a:p>
            <a:pPr indent="0" lvl="0" marL="0" rtl="0" algn="ctr">
              <a:spcBef>
                <a:spcPts val="0"/>
              </a:spcBef>
              <a:spcAft>
                <a:spcPts val="0"/>
              </a:spcAft>
              <a:buClr>
                <a:schemeClr val="dk1"/>
              </a:buClr>
              <a:buSzPts val="2000"/>
              <a:buFont typeface="Arial"/>
              <a:buNone/>
            </a:pPr>
            <a:r>
              <a:t/>
            </a:r>
            <a:endParaRPr sz="2000">
              <a:solidFill>
                <a:schemeClr val="lt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500"/>
              <a:buFont typeface="Arial"/>
              <a:buNone/>
            </a:pPr>
            <a:r>
              <a:t/>
            </a:r>
            <a:endParaRPr sz="2500">
              <a:solidFill>
                <a:srgbClr val="B7B7B7"/>
              </a:solidFill>
              <a:latin typeface="DM Sans"/>
              <a:ea typeface="DM Sans"/>
              <a:cs typeface="DM Sans"/>
              <a:sym typeface="DM Sans"/>
            </a:endParaRPr>
          </a:p>
        </p:txBody>
      </p:sp>
      <p:grpSp>
        <p:nvGrpSpPr>
          <p:cNvPr id="553" name="Google Shape;553;p71"/>
          <p:cNvGrpSpPr/>
          <p:nvPr/>
        </p:nvGrpSpPr>
        <p:grpSpPr>
          <a:xfrm>
            <a:off x="543106" y="716450"/>
            <a:ext cx="669148" cy="614370"/>
            <a:chOff x="5855025" y="2172613"/>
            <a:chExt cx="1088400" cy="1057800"/>
          </a:xfrm>
        </p:grpSpPr>
        <p:sp>
          <p:nvSpPr>
            <p:cNvPr id="554" name="Google Shape;554;p71"/>
            <p:cNvSpPr/>
            <p:nvPr/>
          </p:nvSpPr>
          <p:spPr>
            <a:xfrm>
              <a:off x="5855025" y="2172613"/>
              <a:ext cx="1088400" cy="1057800"/>
            </a:xfrm>
            <a:prstGeom prst="ellipse">
              <a:avLst/>
            </a:prstGeom>
            <a:solidFill>
              <a:srgbClr val="EEEEEE"/>
            </a:solidFill>
            <a:ln cap="flat" cmpd="sng" w="9525">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5" name="Google Shape;555;p71"/>
            <p:cNvPicPr preferRelativeResize="0"/>
            <p:nvPr/>
          </p:nvPicPr>
          <p:blipFill>
            <a:blip r:embed="rId3">
              <a:alphaModFix/>
            </a:blip>
            <a:stretch>
              <a:fillRect/>
            </a:stretch>
          </p:blipFill>
          <p:spPr>
            <a:xfrm>
              <a:off x="6073225" y="2327338"/>
              <a:ext cx="748350" cy="7483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pSp>
        <p:nvGrpSpPr>
          <p:cNvPr id="560" name="Google Shape;560;p72"/>
          <p:cNvGrpSpPr/>
          <p:nvPr/>
        </p:nvGrpSpPr>
        <p:grpSpPr>
          <a:xfrm>
            <a:off x="8237420" y="468272"/>
            <a:ext cx="431074" cy="431074"/>
            <a:chOff x="3137108" y="2467173"/>
            <a:chExt cx="738900" cy="738900"/>
          </a:xfrm>
        </p:grpSpPr>
        <p:sp>
          <p:nvSpPr>
            <p:cNvPr id="561" name="Google Shape;561;p7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7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63" name="Google Shape;563;p72"/>
          <p:cNvSpPr txBox="1"/>
          <p:nvPr/>
        </p:nvSpPr>
        <p:spPr>
          <a:xfrm>
            <a:off x="457350" y="1908175"/>
            <a:ext cx="78315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 partir del diseño hecho y los conocimientos adquiridos de bootstrap, generar todo el sitio (cinco páginas) que demuestre el uso correcto del mismo. Después, cargar todo a GitHub.</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Recomendaciones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Incluye HTML completo con respectivo linkeos de CSS y JS para poder hacer uso del framework y generar un layout responsive.</a:t>
            </a:r>
            <a:endParaRPr sz="1350" u="sng">
              <a:solidFill>
                <a:srgbClr val="83AEFB"/>
              </a:solidFill>
              <a:latin typeface="DM Sans"/>
              <a:ea typeface="DM Sans"/>
              <a:cs typeface="DM Sans"/>
              <a:sym typeface="DM Sans"/>
            </a:endParaRPr>
          </a:p>
        </p:txBody>
      </p:sp>
      <p:sp>
        <p:nvSpPr>
          <p:cNvPr id="564" name="Google Shape;564;p7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Aplicando Bootstrap</a:t>
            </a:r>
            <a:endParaRPr b="1" sz="4000">
              <a:solidFill>
                <a:schemeClr val="dk1"/>
              </a:solidFill>
              <a:latin typeface="DM Sans"/>
              <a:ea typeface="DM Sans"/>
              <a:cs typeface="DM Sans"/>
              <a:sym typeface="DM Sans"/>
            </a:endParaRPr>
          </a:p>
        </p:txBody>
      </p:sp>
      <p:pic>
        <p:nvPicPr>
          <p:cNvPr id="565" name="Google Shape;565;p7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66" name="Google Shape;566;p72"/>
          <p:cNvSpPr/>
          <p:nvPr/>
        </p:nvSpPr>
        <p:spPr>
          <a:xfrm>
            <a:off x="580075" y="503075"/>
            <a:ext cx="2175300" cy="365400"/>
          </a:xfrm>
          <a:prstGeom prst="roundRect">
            <a:avLst>
              <a:gd fmla="val 16667" name="adj"/>
            </a:avLst>
          </a:prstGeom>
          <a:solidFill>
            <a:srgbClr val="EAFF6A"/>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s" sz="1500">
                <a:solidFill>
                  <a:srgbClr val="000000"/>
                </a:solidFill>
                <a:latin typeface="Helvetica Neue"/>
                <a:ea typeface="Helvetica Neue"/>
                <a:cs typeface="Helvetica Neue"/>
                <a:sym typeface="Helvetica Neue"/>
              </a:rPr>
              <a:t>Actividad Nº </a:t>
            </a:r>
            <a:r>
              <a:rPr b="1" i="1" lang="es" sz="1500">
                <a:latin typeface="Helvetica Neue"/>
                <a:ea typeface="Helvetica Neue"/>
                <a:cs typeface="Helvetica Neue"/>
                <a:sym typeface="Helvetica Neue"/>
              </a:rPr>
              <a:t>4</a:t>
            </a:r>
            <a:endParaRPr sz="15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grpSp>
        <p:nvGrpSpPr>
          <p:cNvPr id="571" name="Google Shape;571;p73"/>
          <p:cNvGrpSpPr/>
          <p:nvPr/>
        </p:nvGrpSpPr>
        <p:grpSpPr>
          <a:xfrm>
            <a:off x="4202551" y="905623"/>
            <a:ext cx="738900" cy="738900"/>
            <a:chOff x="7208351" y="2467173"/>
            <a:chExt cx="738900" cy="738900"/>
          </a:xfrm>
        </p:grpSpPr>
        <p:sp>
          <p:nvSpPr>
            <p:cNvPr id="572" name="Google Shape;572;p7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3" name="Google Shape;573;p7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74" name="Google Shape;574;p73"/>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Segunda pre-entrega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575" name="Google Shape;575;p73"/>
          <p:cNvSpPr txBox="1"/>
          <p:nvPr/>
        </p:nvSpPr>
        <p:spPr>
          <a:xfrm>
            <a:off x="987300" y="3129675"/>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02" name="Google Shape;102;p20"/>
          <p:cNvSpPr/>
          <p:nvPr/>
        </p:nvSpPr>
        <p:spPr>
          <a:xfrm>
            <a:off x="588525" y="21943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Bootstrap</a:t>
            </a:r>
            <a:endParaRPr sz="1200">
              <a:solidFill>
                <a:srgbClr val="FFFFFF"/>
              </a:solidFill>
              <a:latin typeface="DM Sans"/>
              <a:ea typeface="DM Sans"/>
              <a:cs typeface="DM Sans"/>
              <a:sym typeface="DM Sans"/>
            </a:endParaRPr>
          </a:p>
        </p:txBody>
      </p:sp>
      <p:sp>
        <p:nvSpPr>
          <p:cNvPr id="103" name="Google Shape;103;p20"/>
          <p:cNvSpPr/>
          <p:nvPr/>
        </p:nvSpPr>
        <p:spPr>
          <a:xfrm>
            <a:off x="4310631" y="1453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 un framework?</a:t>
            </a:r>
            <a:endParaRPr sz="1200">
              <a:solidFill>
                <a:srgbClr val="222222"/>
              </a:solidFill>
              <a:latin typeface="DM Sans"/>
              <a:ea typeface="DM Sans"/>
              <a:cs typeface="DM Sans"/>
              <a:sym typeface="DM Sans"/>
            </a:endParaRPr>
          </a:p>
        </p:txBody>
      </p:sp>
      <p:sp>
        <p:nvSpPr>
          <p:cNvPr id="104" name="Google Shape;104;p20"/>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Librerías y frameworks</a:t>
            </a:r>
            <a:endParaRPr sz="1200">
              <a:solidFill>
                <a:srgbClr val="FFFFFF"/>
              </a:solidFill>
              <a:latin typeface="DM Sans"/>
              <a:ea typeface="DM Sans"/>
              <a:cs typeface="DM Sans"/>
              <a:sym typeface="DM Sans"/>
            </a:endParaRPr>
          </a:p>
        </p:txBody>
      </p:sp>
      <p:sp>
        <p:nvSpPr>
          <p:cNvPr id="105" name="Google Shape;105;p20"/>
          <p:cNvSpPr/>
          <p:nvPr/>
        </p:nvSpPr>
        <p:spPr>
          <a:xfrm>
            <a:off x="588525" y="31286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Estructura de Bootstrap</a:t>
            </a:r>
            <a:endParaRPr sz="1200">
              <a:solidFill>
                <a:srgbClr val="FFFFFF"/>
              </a:solidFill>
              <a:latin typeface="DM Sans"/>
              <a:ea typeface="DM Sans"/>
              <a:cs typeface="DM Sans"/>
              <a:sym typeface="DM Sans"/>
            </a:endParaRPr>
          </a:p>
        </p:txBody>
      </p:sp>
      <p:cxnSp>
        <p:nvCxnSpPr>
          <p:cNvPr id="106" name="Google Shape;106;p20"/>
          <p:cNvCxnSpPr>
            <a:stCxn id="102" idx="2"/>
            <a:endCxn id="105" idx="0"/>
          </p:cNvCxnSpPr>
          <p:nvPr/>
        </p:nvCxnSpPr>
        <p:spPr>
          <a:xfrm>
            <a:off x="1288125" y="2774505"/>
            <a:ext cx="0" cy="354000"/>
          </a:xfrm>
          <a:prstGeom prst="straightConnector1">
            <a:avLst/>
          </a:prstGeom>
          <a:noFill/>
          <a:ln cap="flat" cmpd="sng" w="9525">
            <a:solidFill>
              <a:srgbClr val="CCCCCC"/>
            </a:solidFill>
            <a:prstDash val="solid"/>
            <a:round/>
            <a:headEnd len="med" w="med" type="oval"/>
            <a:tailEnd len="med" w="med" type="oval"/>
          </a:ln>
        </p:spPr>
      </p:cxnSp>
      <p:cxnSp>
        <p:nvCxnSpPr>
          <p:cNvPr id="107" name="Google Shape;107;p20"/>
          <p:cNvCxnSpPr>
            <a:stCxn id="102" idx="0"/>
            <a:endCxn id="104" idx="2"/>
          </p:cNvCxnSpPr>
          <p:nvPr/>
        </p:nvCxnSpPr>
        <p:spPr>
          <a:xfrm rot="10800000">
            <a:off x="1288125" y="2033805"/>
            <a:ext cx="0" cy="160500"/>
          </a:xfrm>
          <a:prstGeom prst="straightConnector1">
            <a:avLst/>
          </a:prstGeom>
          <a:noFill/>
          <a:ln cap="flat" cmpd="sng" w="9525">
            <a:solidFill>
              <a:srgbClr val="CCCCCC"/>
            </a:solidFill>
            <a:prstDash val="solid"/>
            <a:round/>
            <a:headEnd len="med" w="med" type="oval"/>
            <a:tailEnd len="med" w="med" type="oval"/>
          </a:ln>
        </p:spPr>
      </p:cxnSp>
      <p:sp>
        <p:nvSpPr>
          <p:cNvPr id="108" name="Google Shape;108;p20"/>
          <p:cNvSpPr/>
          <p:nvPr/>
        </p:nvSpPr>
        <p:spPr>
          <a:xfrm>
            <a:off x="4310631" y="746975"/>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 una librería?</a:t>
            </a:r>
            <a:endParaRPr sz="1200">
              <a:solidFill>
                <a:schemeClr val="lt1"/>
              </a:solidFill>
              <a:latin typeface="DM Sans"/>
              <a:ea typeface="DM Sans"/>
              <a:cs typeface="DM Sans"/>
              <a:sym typeface="DM Sans"/>
            </a:endParaRPr>
          </a:p>
        </p:txBody>
      </p:sp>
      <p:sp>
        <p:nvSpPr>
          <p:cNvPr id="109" name="Google Shape;109;p20"/>
          <p:cNvSpPr/>
          <p:nvPr/>
        </p:nvSpPr>
        <p:spPr>
          <a:xfrm>
            <a:off x="2933225" y="232815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¿Cómo funciona?</a:t>
            </a:r>
            <a:endParaRPr sz="1200">
              <a:solidFill>
                <a:srgbClr val="222222"/>
              </a:solidFill>
              <a:latin typeface="DM Sans"/>
              <a:ea typeface="DM Sans"/>
              <a:cs typeface="DM Sans"/>
              <a:sym typeface="DM Sans"/>
            </a:endParaRPr>
          </a:p>
        </p:txBody>
      </p:sp>
      <p:cxnSp>
        <p:nvCxnSpPr>
          <p:cNvPr id="110" name="Google Shape;110;p20"/>
          <p:cNvCxnSpPr>
            <a:stCxn id="104" idx="3"/>
            <a:endCxn id="108" idx="1"/>
          </p:cNvCxnSpPr>
          <p:nvPr/>
        </p:nvCxnSpPr>
        <p:spPr>
          <a:xfrm flipH="1" rot="10800000">
            <a:off x="1987725" y="1036984"/>
            <a:ext cx="2322900" cy="706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11" name="Google Shape;111;p20"/>
          <p:cNvCxnSpPr>
            <a:stCxn id="104" idx="3"/>
            <a:endCxn id="103" idx="1"/>
          </p:cNvCxnSpPr>
          <p:nvPr/>
        </p:nvCxnSpPr>
        <p:spPr>
          <a:xfrm>
            <a:off x="1987725" y="1743784"/>
            <a:ext cx="2322900" cy="6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112" name="Google Shape;112;p20"/>
          <p:cNvCxnSpPr>
            <a:stCxn id="113" idx="3"/>
            <a:endCxn id="114" idx="1"/>
          </p:cNvCxnSpPr>
          <p:nvPr/>
        </p:nvCxnSpPr>
        <p:spPr>
          <a:xfrm>
            <a:off x="4310155" y="4541838"/>
            <a:ext cx="296400" cy="0"/>
          </a:xfrm>
          <a:prstGeom prst="straightConnector1">
            <a:avLst/>
          </a:prstGeom>
          <a:noFill/>
          <a:ln cap="flat" cmpd="sng" w="9525">
            <a:solidFill>
              <a:srgbClr val="CCCCCC"/>
            </a:solidFill>
            <a:prstDash val="solid"/>
            <a:round/>
            <a:headEnd len="med" w="med" type="oval"/>
            <a:tailEnd len="med" w="med" type="oval"/>
          </a:ln>
        </p:spPr>
      </p:cxnSp>
      <p:pic>
        <p:nvPicPr>
          <p:cNvPr id="115" name="Google Shape;115;p2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16" name="Google Shape;116;p20"/>
          <p:cNvSpPr/>
          <p:nvPr/>
        </p:nvSpPr>
        <p:spPr>
          <a:xfrm>
            <a:off x="588525" y="42231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Componentes de Bootstrap</a:t>
            </a:r>
            <a:endParaRPr sz="1200">
              <a:solidFill>
                <a:srgbClr val="FFFFFF"/>
              </a:solidFill>
              <a:latin typeface="DM Sans"/>
              <a:ea typeface="DM Sans"/>
              <a:cs typeface="DM Sans"/>
              <a:sym typeface="DM Sans"/>
            </a:endParaRPr>
          </a:p>
        </p:txBody>
      </p:sp>
      <p:cxnSp>
        <p:nvCxnSpPr>
          <p:cNvPr id="117" name="Google Shape;117;p20"/>
          <p:cNvCxnSpPr>
            <a:stCxn id="105" idx="2"/>
            <a:endCxn id="116" idx="0"/>
          </p:cNvCxnSpPr>
          <p:nvPr/>
        </p:nvCxnSpPr>
        <p:spPr>
          <a:xfrm>
            <a:off x="1288125" y="3708822"/>
            <a:ext cx="0" cy="514200"/>
          </a:xfrm>
          <a:prstGeom prst="straightConnector1">
            <a:avLst/>
          </a:prstGeom>
          <a:noFill/>
          <a:ln cap="flat" cmpd="sng" w="9525">
            <a:solidFill>
              <a:srgbClr val="CCCCCC"/>
            </a:solidFill>
            <a:prstDash val="solid"/>
            <a:round/>
            <a:headEnd len="med" w="med" type="oval"/>
            <a:tailEnd len="med" w="med" type="oval"/>
          </a:ln>
        </p:spPr>
      </p:cxnSp>
      <p:cxnSp>
        <p:nvCxnSpPr>
          <p:cNvPr id="118" name="Google Shape;118;p20"/>
          <p:cNvCxnSpPr>
            <a:stCxn id="102" idx="3"/>
            <a:endCxn id="109" idx="1"/>
          </p:cNvCxnSpPr>
          <p:nvPr/>
        </p:nvCxnSpPr>
        <p:spPr>
          <a:xfrm flipH="1" rot="10800000">
            <a:off x="1987725" y="2481705"/>
            <a:ext cx="945600" cy="2700"/>
          </a:xfrm>
          <a:prstGeom prst="straightConnector1">
            <a:avLst/>
          </a:prstGeom>
          <a:noFill/>
          <a:ln cap="flat" cmpd="sng" w="9525">
            <a:solidFill>
              <a:srgbClr val="CCCCCC"/>
            </a:solidFill>
            <a:prstDash val="solid"/>
            <a:round/>
            <a:headEnd len="med" w="med" type="oval"/>
            <a:tailEnd len="med" w="med" type="oval"/>
          </a:ln>
        </p:spPr>
      </p:cxnSp>
      <p:cxnSp>
        <p:nvCxnSpPr>
          <p:cNvPr id="119" name="Google Shape;119;p20"/>
          <p:cNvCxnSpPr>
            <a:stCxn id="102" idx="3"/>
            <a:endCxn id="120" idx="1"/>
          </p:cNvCxnSpPr>
          <p:nvPr/>
        </p:nvCxnSpPr>
        <p:spPr>
          <a:xfrm>
            <a:off x="1987725" y="2484405"/>
            <a:ext cx="945600" cy="3915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21" name="Google Shape;121;p20"/>
          <p:cNvCxnSpPr>
            <a:stCxn id="102" idx="3"/>
          </p:cNvCxnSpPr>
          <p:nvPr/>
        </p:nvCxnSpPr>
        <p:spPr>
          <a:xfrm>
            <a:off x="1987725" y="2484405"/>
            <a:ext cx="926400" cy="7551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0" name="Google Shape;120;p20"/>
          <p:cNvSpPr/>
          <p:nvPr/>
        </p:nvSpPr>
        <p:spPr>
          <a:xfrm>
            <a:off x="2933225" y="272230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¿Qué es?</a:t>
            </a:r>
            <a:endParaRPr sz="1200">
              <a:solidFill>
                <a:srgbClr val="222222"/>
              </a:solidFill>
              <a:latin typeface="DM Sans"/>
              <a:ea typeface="DM Sans"/>
              <a:cs typeface="DM Sans"/>
              <a:sym typeface="DM Sans"/>
            </a:endParaRPr>
          </a:p>
        </p:txBody>
      </p:sp>
      <p:sp>
        <p:nvSpPr>
          <p:cNvPr id="122" name="Google Shape;122;p20"/>
          <p:cNvSpPr/>
          <p:nvPr/>
        </p:nvSpPr>
        <p:spPr>
          <a:xfrm>
            <a:off x="2933225" y="3142763"/>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Instalación</a:t>
            </a:r>
            <a:endParaRPr sz="1200">
              <a:solidFill>
                <a:srgbClr val="222222"/>
              </a:solidFill>
              <a:latin typeface="DM Sans"/>
              <a:ea typeface="DM Sans"/>
              <a:cs typeface="DM Sans"/>
              <a:sym typeface="DM Sans"/>
            </a:endParaRPr>
          </a:p>
        </p:txBody>
      </p:sp>
      <p:cxnSp>
        <p:nvCxnSpPr>
          <p:cNvPr id="123" name="Google Shape;123;p20"/>
          <p:cNvCxnSpPr>
            <a:stCxn id="105" idx="3"/>
            <a:endCxn id="124" idx="1"/>
          </p:cNvCxnSpPr>
          <p:nvPr/>
        </p:nvCxnSpPr>
        <p:spPr>
          <a:xfrm>
            <a:off x="1987725" y="3418722"/>
            <a:ext cx="945600" cy="6924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25" name="Google Shape;125;p20"/>
          <p:cNvCxnSpPr>
            <a:stCxn id="105" idx="3"/>
            <a:endCxn id="126" idx="1"/>
          </p:cNvCxnSpPr>
          <p:nvPr/>
        </p:nvCxnSpPr>
        <p:spPr>
          <a:xfrm>
            <a:off x="1987725" y="3418722"/>
            <a:ext cx="945600" cy="1112700"/>
          </a:xfrm>
          <a:prstGeom prst="bentConnector3">
            <a:avLst>
              <a:gd fmla="val 49995" name="adj1"/>
            </a:avLst>
          </a:prstGeom>
          <a:noFill/>
          <a:ln cap="flat" cmpd="sng" w="9525">
            <a:solidFill>
              <a:srgbClr val="CCCCCC"/>
            </a:solidFill>
            <a:prstDash val="solid"/>
            <a:round/>
            <a:headEnd len="sm" w="sm" type="none"/>
            <a:tailEnd len="med" w="med" type="oval"/>
          </a:ln>
        </p:spPr>
      </p:cxnSp>
      <p:cxnSp>
        <p:nvCxnSpPr>
          <p:cNvPr id="127" name="Google Shape;127;p20"/>
          <p:cNvCxnSpPr>
            <a:stCxn id="128" idx="1"/>
            <a:endCxn id="105" idx="3"/>
          </p:cNvCxnSpPr>
          <p:nvPr/>
        </p:nvCxnSpPr>
        <p:spPr>
          <a:xfrm rot="10800000">
            <a:off x="1987625" y="3418638"/>
            <a:ext cx="945600" cy="298200"/>
          </a:xfrm>
          <a:prstGeom prst="bentConnector3">
            <a:avLst>
              <a:gd fmla="val 49995" name="adj1"/>
            </a:avLst>
          </a:prstGeom>
          <a:noFill/>
          <a:ln cap="flat" cmpd="sng" w="9525">
            <a:solidFill>
              <a:srgbClr val="CCCCCC"/>
            </a:solidFill>
            <a:prstDash val="solid"/>
            <a:round/>
            <a:headEnd len="med" w="med" type="oval"/>
            <a:tailEnd len="med" w="med" type="oval"/>
          </a:ln>
        </p:spPr>
      </p:cxnSp>
      <p:sp>
        <p:nvSpPr>
          <p:cNvPr id="128" name="Google Shape;128;p20"/>
          <p:cNvSpPr/>
          <p:nvPr/>
        </p:nvSpPr>
        <p:spPr>
          <a:xfrm>
            <a:off x="2933225" y="3563238"/>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Tipografía</a:t>
            </a:r>
            <a:endParaRPr sz="1200">
              <a:solidFill>
                <a:srgbClr val="222222"/>
              </a:solidFill>
              <a:latin typeface="DM Sans"/>
              <a:ea typeface="DM Sans"/>
              <a:cs typeface="DM Sans"/>
              <a:sym typeface="DM Sans"/>
            </a:endParaRPr>
          </a:p>
        </p:txBody>
      </p:sp>
      <p:sp>
        <p:nvSpPr>
          <p:cNvPr id="124" name="Google Shape;124;p20"/>
          <p:cNvSpPr/>
          <p:nvPr/>
        </p:nvSpPr>
        <p:spPr>
          <a:xfrm>
            <a:off x="2933225" y="3957388"/>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Contenedores</a:t>
            </a:r>
            <a:endParaRPr sz="1200">
              <a:solidFill>
                <a:srgbClr val="222222"/>
              </a:solidFill>
              <a:latin typeface="DM Sans"/>
              <a:ea typeface="DM Sans"/>
              <a:cs typeface="DM Sans"/>
              <a:sym typeface="DM Sans"/>
            </a:endParaRPr>
          </a:p>
        </p:txBody>
      </p:sp>
      <p:sp>
        <p:nvSpPr>
          <p:cNvPr id="126" name="Google Shape;126;p20"/>
          <p:cNvSpPr/>
          <p:nvPr/>
        </p:nvSpPr>
        <p:spPr>
          <a:xfrm>
            <a:off x="2933225" y="437785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Sistema de grillas</a:t>
            </a:r>
            <a:endParaRPr sz="1200">
              <a:solidFill>
                <a:srgbClr val="222222"/>
              </a:solidFill>
              <a:latin typeface="DM Sans"/>
              <a:ea typeface="DM Sans"/>
              <a:cs typeface="DM Sans"/>
              <a:sym typeface="DM Sans"/>
            </a:endParaRPr>
          </a:p>
        </p:txBody>
      </p:sp>
      <p:cxnSp>
        <p:nvCxnSpPr>
          <p:cNvPr id="129" name="Google Shape;129;p20"/>
          <p:cNvCxnSpPr>
            <a:stCxn id="120" idx="3"/>
            <a:endCxn id="130" idx="1"/>
          </p:cNvCxnSpPr>
          <p:nvPr/>
        </p:nvCxnSpPr>
        <p:spPr>
          <a:xfrm>
            <a:off x="4530125" y="2875901"/>
            <a:ext cx="964800" cy="4119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31" name="Google Shape;131;p20"/>
          <p:cNvCxnSpPr>
            <a:stCxn id="120" idx="3"/>
            <a:endCxn id="132" idx="1"/>
          </p:cNvCxnSpPr>
          <p:nvPr/>
        </p:nvCxnSpPr>
        <p:spPr>
          <a:xfrm flipH="1" rot="10800000">
            <a:off x="4530125" y="2571701"/>
            <a:ext cx="945600" cy="304200"/>
          </a:xfrm>
          <a:prstGeom prst="bentConnector3">
            <a:avLst>
              <a:gd fmla="val 49995" name="adj1"/>
            </a:avLst>
          </a:prstGeom>
          <a:noFill/>
          <a:ln cap="flat" cmpd="sng" w="9525">
            <a:solidFill>
              <a:srgbClr val="CCCCCC"/>
            </a:solidFill>
            <a:prstDash val="solid"/>
            <a:round/>
            <a:headEnd len="sm" w="sm" type="none"/>
            <a:tailEnd len="med" w="med" type="oval"/>
          </a:ln>
        </p:spPr>
      </p:cxnSp>
      <p:sp>
        <p:nvSpPr>
          <p:cNvPr id="132" name="Google Shape;132;p20"/>
          <p:cNvSpPr/>
          <p:nvPr/>
        </p:nvSpPr>
        <p:spPr>
          <a:xfrm>
            <a:off x="5475625" y="2418151"/>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Ventajas</a:t>
            </a:r>
            <a:endParaRPr sz="1200">
              <a:solidFill>
                <a:srgbClr val="222222"/>
              </a:solidFill>
              <a:latin typeface="DM Sans"/>
              <a:ea typeface="DM Sans"/>
              <a:cs typeface="DM Sans"/>
              <a:sym typeface="DM Sans"/>
            </a:endParaRPr>
          </a:p>
        </p:txBody>
      </p:sp>
      <p:sp>
        <p:nvSpPr>
          <p:cNvPr id="130" name="Google Shape;130;p20"/>
          <p:cNvSpPr/>
          <p:nvPr/>
        </p:nvSpPr>
        <p:spPr>
          <a:xfrm>
            <a:off x="5494925" y="3134263"/>
            <a:ext cx="1596900" cy="307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Desventajas</a:t>
            </a:r>
            <a:endParaRPr sz="1200">
              <a:solidFill>
                <a:srgbClr val="222222"/>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grpSp>
        <p:nvGrpSpPr>
          <p:cNvPr id="580" name="Google Shape;580;p74"/>
          <p:cNvGrpSpPr/>
          <p:nvPr/>
        </p:nvGrpSpPr>
        <p:grpSpPr>
          <a:xfrm>
            <a:off x="457356" y="468297"/>
            <a:ext cx="431074" cy="431074"/>
            <a:chOff x="7208351" y="2467173"/>
            <a:chExt cx="738900" cy="738900"/>
          </a:xfrm>
        </p:grpSpPr>
        <p:sp>
          <p:nvSpPr>
            <p:cNvPr id="581" name="Google Shape;581;p7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2" name="Google Shape;582;p7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83" name="Google Shape;583;p7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p:txBody>
      </p:sp>
      <p:pic>
        <p:nvPicPr>
          <p:cNvPr id="584" name="Google Shape;584;p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85" name="Google Shape;585;p7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586" name="Google Shape;586;p74"/>
          <p:cNvSpPr txBox="1"/>
          <p:nvPr/>
        </p:nvSpPr>
        <p:spPr>
          <a:xfrm>
            <a:off x="4635725" y="2712900"/>
            <a:ext cx="38346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Objetivos</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a:t>
            </a:r>
            <a:r>
              <a:rPr b="1" lang="es" sz="1200">
                <a:solidFill>
                  <a:schemeClr val="dk1"/>
                </a:solidFill>
                <a:latin typeface="DM Sans"/>
                <a:ea typeface="DM Sans"/>
                <a:cs typeface="DM Sans"/>
                <a:sym typeface="DM Sans"/>
              </a:rPr>
              <a:t>estructura avanzada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Efectuar el </a:t>
            </a:r>
            <a:r>
              <a:rPr b="1" lang="es" sz="1200">
                <a:solidFill>
                  <a:schemeClr val="dk1"/>
                </a:solidFill>
                <a:latin typeface="DM Sans"/>
                <a:ea typeface="DM Sans"/>
                <a:cs typeface="DM Sans"/>
                <a:sym typeface="DM Sans"/>
              </a:rPr>
              <a:t>estilo avanzado de la web.</a:t>
            </a:r>
            <a:endParaRPr b="1"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Generar la </a:t>
            </a:r>
            <a:r>
              <a:rPr b="1" lang="es" sz="1200">
                <a:solidFill>
                  <a:schemeClr val="dk1"/>
                </a:solidFill>
                <a:latin typeface="DM Sans"/>
                <a:ea typeface="DM Sans"/>
                <a:cs typeface="DM Sans"/>
                <a:sym typeface="DM Sans"/>
              </a:rPr>
              <a:t>carga en un repositorio en GitHub.</a:t>
            </a:r>
            <a:endParaRPr b="1"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rgbClr val="999999"/>
              </a:solidFill>
              <a:latin typeface="DM Sans"/>
              <a:ea typeface="DM Sans"/>
              <a:cs typeface="DM Sans"/>
              <a:sym typeface="DM Sans"/>
            </a:endParaRPr>
          </a:p>
        </p:txBody>
      </p:sp>
      <p:sp>
        <p:nvSpPr>
          <p:cNvPr id="587" name="Google Shape;587;p74"/>
          <p:cNvSpPr txBox="1"/>
          <p:nvPr/>
        </p:nvSpPr>
        <p:spPr>
          <a:xfrm>
            <a:off x="612850" y="2667375"/>
            <a:ext cx="3834600" cy="171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Hacer entrega del proyecto (dos páginas a elección) adaptado a la vista mobile y la vista desktop, agregando animaciones. Para generar un diseño responsive utilizar el Grid system de Bootstrap. </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La entrega se deberá cargar a un repositorio de GitHub público.</a:t>
            </a:r>
            <a:endParaRPr sz="1200" u="sng">
              <a:solidFill>
                <a:srgbClr val="83AEFB"/>
              </a:solidFill>
              <a:latin typeface="DM Sans"/>
              <a:ea typeface="DM Sans"/>
              <a:cs typeface="DM Sans"/>
              <a:sym typeface="DM Sans"/>
            </a:endParaRPr>
          </a:p>
        </p:txBody>
      </p:sp>
      <p:sp>
        <p:nvSpPr>
          <p:cNvPr id="588" name="Google Shape;588;p7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74"/>
          <p:cNvSpPr txBox="1"/>
          <p:nvPr/>
        </p:nvSpPr>
        <p:spPr>
          <a:xfrm>
            <a:off x="636450" y="1777275"/>
            <a:ext cx="7785300" cy="86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Link al repositorio en GitHub donde está hosteado el proyecto. Debe tener el nombre </a:t>
            </a:r>
            <a:r>
              <a:rPr lang="es" sz="1200">
                <a:solidFill>
                  <a:schemeClr val="dk1"/>
                </a:solidFill>
                <a:highlight>
                  <a:srgbClr val="EAFF6A"/>
                </a:highlight>
                <a:latin typeface="DM Sans"/>
                <a:ea typeface="DM Sans"/>
                <a:cs typeface="DM Sans"/>
                <a:sym typeface="DM Sans"/>
              </a:rPr>
              <a:t>“PreEntrega2+Apellido</a:t>
            </a:r>
            <a:r>
              <a:rPr lang="es" sz="1200">
                <a:solidFill>
                  <a:srgbClr val="999999"/>
                </a:solidFill>
                <a:highlight>
                  <a:srgbClr val="EAFF6A"/>
                </a:highlight>
                <a:latin typeface="DM Sans"/>
                <a:ea typeface="DM Sans"/>
                <a:cs typeface="DM Sans"/>
                <a:sym typeface="DM Sans"/>
              </a:rPr>
              <a:t>”</a:t>
            </a:r>
            <a:endParaRPr sz="1200">
              <a:solidFill>
                <a:schemeClr val="dk1"/>
              </a:solidFill>
              <a:latin typeface="DM Sans"/>
              <a:ea typeface="DM Sans"/>
              <a:cs typeface="DM Sans"/>
              <a:sym typeface="DM Sans"/>
            </a:endParaRPr>
          </a:p>
          <a:p>
            <a:pPr indent="0" lvl="0" marL="0" rtl="0" algn="l">
              <a:spcBef>
                <a:spcPts val="1000"/>
              </a:spcBef>
              <a:spcAft>
                <a:spcPts val="1000"/>
              </a:spcAft>
              <a:buNone/>
            </a:pPr>
            <a:r>
              <a:rPr b="1" lang="es" sz="1200">
                <a:solidFill>
                  <a:schemeClr val="dk1"/>
                </a:solidFill>
                <a:latin typeface="DM Sans"/>
                <a:ea typeface="DM Sans"/>
                <a:cs typeface="DM Sans"/>
                <a:sym typeface="DM Sans"/>
              </a:rPr>
              <a:t>Sugerencias: </a:t>
            </a:r>
            <a:r>
              <a:rPr lang="es" sz="1200">
                <a:solidFill>
                  <a:schemeClr val="dk1"/>
                </a:solidFill>
                <a:latin typeface="DM Sans"/>
                <a:ea typeface="DM Sans"/>
                <a:cs typeface="DM Sans"/>
                <a:sym typeface="DM Sans"/>
              </a:rPr>
              <a:t>Activar comentarios en el archivo</a:t>
            </a:r>
            <a:endParaRPr sz="12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grpSp>
        <p:nvGrpSpPr>
          <p:cNvPr id="594" name="Google Shape;594;p75"/>
          <p:cNvGrpSpPr/>
          <p:nvPr/>
        </p:nvGrpSpPr>
        <p:grpSpPr>
          <a:xfrm>
            <a:off x="457356" y="468297"/>
            <a:ext cx="431074" cy="431074"/>
            <a:chOff x="7208351" y="2467173"/>
            <a:chExt cx="738900" cy="738900"/>
          </a:xfrm>
        </p:grpSpPr>
        <p:sp>
          <p:nvSpPr>
            <p:cNvPr id="595" name="Google Shape;595;p7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6" name="Google Shape;596;p7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597" name="Google Shape;597;p75"/>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Estructura avanzada de la web</a:t>
            </a:r>
            <a:endParaRPr sz="2500">
              <a:solidFill>
                <a:schemeClr val="dk1"/>
              </a:solidFill>
              <a:latin typeface="DM Sans"/>
              <a:ea typeface="DM Sans"/>
              <a:cs typeface="DM Sans"/>
              <a:sym typeface="DM Sans"/>
            </a:endParaRPr>
          </a:p>
        </p:txBody>
      </p:sp>
      <p:pic>
        <p:nvPicPr>
          <p:cNvPr id="598" name="Google Shape;598;p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9" name="Google Shape;599;p7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00" name="Google Shape;600;p75"/>
          <p:cNvSpPr txBox="1"/>
          <p:nvPr/>
        </p:nvSpPr>
        <p:spPr>
          <a:xfrm>
            <a:off x="4439925" y="2438475"/>
            <a:ext cx="43248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Helvetica Neue"/>
              <a:buChar char="✓"/>
            </a:pPr>
            <a:r>
              <a:rPr b="1" lang="es" sz="1200">
                <a:solidFill>
                  <a:schemeClr val="dk1"/>
                </a:solidFill>
                <a:latin typeface="DM Sans"/>
                <a:ea typeface="DM Sans"/>
                <a:cs typeface="DM Sans"/>
                <a:sym typeface="DM Sans"/>
              </a:rPr>
              <a:t>Maquetado de la web:</a:t>
            </a:r>
            <a:r>
              <a:rPr lang="es" sz="1200">
                <a:solidFill>
                  <a:schemeClr val="dk1"/>
                </a:solidFill>
                <a:latin typeface="DM Sans"/>
                <a:ea typeface="DM Sans"/>
                <a:cs typeface="DM Sans"/>
                <a:sym typeface="DM Sans"/>
              </a:rPr>
              <a:t> Maquetar dos páginas de tu sitio web. Para esto se puede usar bootstrap o Grids + Flexbox. Las estructuras deberán maquetar a la web en base al framework elegido, haciendo usos de clases utilitarias para armar grillas, elementos web y estilos propios del framework, además del HTML de contenido.</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b="1" lang="es" sz="1200">
                <a:solidFill>
                  <a:schemeClr val="dk1"/>
                </a:solidFill>
                <a:latin typeface="DM Sans"/>
                <a:ea typeface="DM Sans"/>
                <a:cs typeface="DM Sans"/>
                <a:sym typeface="DM Sans"/>
              </a:rPr>
              <a:t>Páginas:</a:t>
            </a:r>
            <a:r>
              <a:rPr lang="es" sz="1200">
                <a:solidFill>
                  <a:schemeClr val="dk1"/>
                </a:solidFill>
                <a:latin typeface="DM Sans"/>
                <a:ea typeface="DM Sans"/>
                <a:cs typeface="DM Sans"/>
                <a:sym typeface="DM Sans"/>
              </a:rPr>
              <a:t> todas las páginas deben tener el contenido estructurado y el estilo linkeado. Agregar las diferentes librerías de JavaScript y CSS pertinentes al framework.</a:t>
            </a:r>
            <a:endParaRPr sz="1200">
              <a:solidFill>
                <a:srgbClr val="999999"/>
              </a:solidFill>
              <a:latin typeface="DM Sans"/>
              <a:ea typeface="DM Sans"/>
              <a:cs typeface="DM Sans"/>
              <a:sym typeface="DM Sans"/>
            </a:endParaRPr>
          </a:p>
        </p:txBody>
      </p:sp>
      <p:sp>
        <p:nvSpPr>
          <p:cNvPr id="601" name="Google Shape;601;p75"/>
          <p:cNvSpPr txBox="1"/>
          <p:nvPr/>
        </p:nvSpPr>
        <p:spPr>
          <a:xfrm>
            <a:off x="457350" y="2367275"/>
            <a:ext cx="3834600" cy="1948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Realizar una estructura del HTML prolija, limpia, fácil de leer. Agregar elementos HTML según la necesidad de armar contenedores o elementos web determinados, basándose en el framework elegido y la documentación del mismo. </a:t>
            </a:r>
            <a:endParaRPr sz="120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602" name="Google Shape;602;p75"/>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75"/>
          <p:cNvSpPr txBox="1"/>
          <p:nvPr/>
        </p:nvSpPr>
        <p:spPr>
          <a:xfrm>
            <a:off x="545425" y="2061375"/>
            <a:ext cx="30000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50">
                <a:solidFill>
                  <a:schemeClr val="dk1"/>
                </a:solidFill>
                <a:latin typeface="DM Sans"/>
                <a:ea typeface="DM Sans"/>
                <a:cs typeface="DM Sans"/>
                <a:sym typeface="DM Sans"/>
              </a:rPr>
              <a:t>Formato: </a:t>
            </a:r>
            <a:r>
              <a:rPr lang="es" sz="1250">
                <a:solidFill>
                  <a:schemeClr val="dk1"/>
                </a:solidFill>
                <a:latin typeface="DM Sans"/>
                <a:ea typeface="DM Sans"/>
                <a:cs typeface="DM Sans"/>
                <a:sym typeface="DM Sans"/>
              </a:rPr>
              <a:t>Archivo HTML</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grpSp>
        <p:nvGrpSpPr>
          <p:cNvPr id="608" name="Google Shape;608;p76"/>
          <p:cNvGrpSpPr/>
          <p:nvPr/>
        </p:nvGrpSpPr>
        <p:grpSpPr>
          <a:xfrm>
            <a:off x="457356" y="468297"/>
            <a:ext cx="431074" cy="431074"/>
            <a:chOff x="7208351" y="2467173"/>
            <a:chExt cx="738900" cy="738900"/>
          </a:xfrm>
        </p:grpSpPr>
        <p:sp>
          <p:nvSpPr>
            <p:cNvPr id="609" name="Google Shape;609;p7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0" name="Google Shape;610;p7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11" name="Google Shape;611;p76"/>
          <p:cNvSpPr txBox="1"/>
          <p:nvPr/>
        </p:nvSpPr>
        <p:spPr>
          <a:xfrm>
            <a:off x="501450" y="838675"/>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Estilo avanzado de la web</a:t>
            </a:r>
            <a:endParaRPr sz="2500">
              <a:solidFill>
                <a:schemeClr val="dk1"/>
              </a:solidFill>
              <a:latin typeface="DM Sans"/>
              <a:ea typeface="DM Sans"/>
              <a:cs typeface="DM Sans"/>
              <a:sym typeface="DM Sans"/>
            </a:endParaRPr>
          </a:p>
        </p:txBody>
      </p:sp>
      <p:pic>
        <p:nvPicPr>
          <p:cNvPr id="612" name="Google Shape;612;p7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13" name="Google Shape;613;p7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14" name="Google Shape;614;p76"/>
          <p:cNvSpPr txBox="1"/>
          <p:nvPr/>
        </p:nvSpPr>
        <p:spPr>
          <a:xfrm>
            <a:off x="4281425" y="2130575"/>
            <a:ext cx="4606500" cy="267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Helvetica Neue Light"/>
              <a:buChar char="✓"/>
            </a:pPr>
            <a:r>
              <a:rPr b="1" lang="es" sz="1200">
                <a:solidFill>
                  <a:schemeClr val="dk1"/>
                </a:solidFill>
                <a:latin typeface="DM Sans"/>
                <a:ea typeface="DM Sans"/>
                <a:cs typeface="DM Sans"/>
                <a:sym typeface="DM Sans"/>
              </a:rPr>
              <a:t>Estilo avanzado:</a:t>
            </a:r>
            <a:r>
              <a:rPr lang="es" sz="1200">
                <a:solidFill>
                  <a:schemeClr val="dk1"/>
                </a:solidFill>
                <a:latin typeface="DM Sans"/>
                <a:ea typeface="DM Sans"/>
                <a:cs typeface="DM Sans"/>
                <a:sym typeface="DM Sans"/>
              </a:rPr>
              <a:t> se le mejorarán los elementos interactivos con variaciones en sus diferentes estados, ya sea de la mano de transformaciones, transiciones y/o animaciones.</a:t>
            </a:r>
            <a:endParaRPr sz="1200">
              <a:solidFill>
                <a:schemeClr val="dk1"/>
              </a:solidFill>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Helvetica Neue Light"/>
              <a:buChar char="✓"/>
            </a:pPr>
            <a:r>
              <a:rPr b="1" lang="es" sz="1200">
                <a:solidFill>
                  <a:schemeClr val="dk1"/>
                </a:solidFill>
                <a:latin typeface="DM Sans"/>
                <a:ea typeface="DM Sans"/>
                <a:cs typeface="DM Sans"/>
                <a:sym typeface="DM Sans"/>
              </a:rPr>
              <a:t>Estilo del Framework:</a:t>
            </a:r>
            <a:r>
              <a:rPr lang="es" sz="1200">
                <a:solidFill>
                  <a:schemeClr val="dk1"/>
                </a:solidFill>
                <a:latin typeface="DM Sans"/>
                <a:ea typeface="DM Sans"/>
                <a:cs typeface="DM Sans"/>
                <a:sym typeface="DM Sans"/>
              </a:rPr>
              <a:t> no todos los elementos del framework van a tener una estética que condice con el sitio en el que son implementados, por lo que se usará CSS para darles un estilo acorde.</a:t>
            </a:r>
            <a:endParaRPr sz="1200">
              <a:solidFill>
                <a:schemeClr val="dk1"/>
              </a:solidFill>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Helvetica Neue Light"/>
              <a:buChar char="✓"/>
            </a:pPr>
            <a:r>
              <a:rPr b="1" lang="es" sz="1200">
                <a:solidFill>
                  <a:schemeClr val="dk1"/>
                </a:solidFill>
                <a:latin typeface="DM Sans"/>
                <a:ea typeface="DM Sans"/>
                <a:cs typeface="DM Sans"/>
                <a:sym typeface="DM Sans"/>
              </a:rPr>
              <a:t>Estructura de la web:</a:t>
            </a:r>
            <a:r>
              <a:rPr lang="es" sz="1200">
                <a:solidFill>
                  <a:schemeClr val="dk1"/>
                </a:solidFill>
                <a:latin typeface="DM Sans"/>
                <a:ea typeface="DM Sans"/>
                <a:cs typeface="DM Sans"/>
                <a:sym typeface="DM Sans"/>
              </a:rPr>
              <a:t> uso de etiquetas no solo para armar contenido, sino para armar los elementos que van a conformar el layout de la web, los contenedores, etc.</a:t>
            </a:r>
            <a:endParaRPr sz="1200">
              <a:solidFill>
                <a:srgbClr val="999999"/>
              </a:solidFill>
              <a:latin typeface="DM Sans"/>
              <a:ea typeface="DM Sans"/>
              <a:cs typeface="DM Sans"/>
              <a:sym typeface="DM Sans"/>
            </a:endParaRPr>
          </a:p>
        </p:txBody>
      </p:sp>
      <p:sp>
        <p:nvSpPr>
          <p:cNvPr id="615" name="Google Shape;615;p76"/>
          <p:cNvSpPr txBox="1"/>
          <p:nvPr/>
        </p:nvSpPr>
        <p:spPr>
          <a:xfrm>
            <a:off x="501450" y="2157250"/>
            <a:ext cx="3834600" cy="2308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Crear archivos de CSS para darle estilo a la web. Agregar todas las propiedades CSS necesarias (transformaciones, animaciones y/o transiciones para otorgarle dinamismo a la web en elementos que tengan interacción con el usuario). Hacer uso de selectores de CSS para poder darle estilo propio a los elementos que ya vienen con su propia identidad del framework.</a:t>
            </a:r>
            <a:endParaRPr sz="1350" u="sng">
              <a:solidFill>
                <a:srgbClr val="83AEFB"/>
              </a:solidFill>
              <a:latin typeface="DM Sans"/>
              <a:ea typeface="DM Sans"/>
              <a:cs typeface="DM Sans"/>
              <a:sym typeface="DM Sans"/>
            </a:endParaRPr>
          </a:p>
        </p:txBody>
      </p:sp>
      <p:sp>
        <p:nvSpPr>
          <p:cNvPr id="616" name="Google Shape;616;p7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6"/>
          <p:cNvSpPr txBox="1"/>
          <p:nvPr/>
        </p:nvSpPr>
        <p:spPr>
          <a:xfrm>
            <a:off x="540025" y="1753475"/>
            <a:ext cx="3834600" cy="3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250">
                <a:solidFill>
                  <a:schemeClr val="dk1"/>
                </a:solidFill>
                <a:latin typeface="DM Sans"/>
                <a:ea typeface="DM Sans"/>
                <a:cs typeface="DM Sans"/>
                <a:sym typeface="DM Sans"/>
              </a:rPr>
              <a:t>Formato: </a:t>
            </a:r>
            <a:r>
              <a:rPr lang="es" sz="1250">
                <a:solidFill>
                  <a:schemeClr val="dk1"/>
                </a:solidFill>
                <a:latin typeface="DM Sans"/>
                <a:ea typeface="DM Sans"/>
                <a:cs typeface="DM Sans"/>
                <a:sym typeface="DM Sans"/>
              </a:rPr>
              <a:t>Archivo CSS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77"/>
          <p:cNvGrpSpPr/>
          <p:nvPr/>
        </p:nvGrpSpPr>
        <p:grpSpPr>
          <a:xfrm>
            <a:off x="457356" y="468297"/>
            <a:ext cx="431074" cy="431074"/>
            <a:chOff x="7208351" y="2467173"/>
            <a:chExt cx="738900" cy="738900"/>
          </a:xfrm>
        </p:grpSpPr>
        <p:sp>
          <p:nvSpPr>
            <p:cNvPr id="623" name="Google Shape;623;p7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7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25" name="Google Shape;625;p77"/>
          <p:cNvSpPr txBox="1"/>
          <p:nvPr/>
        </p:nvSpPr>
        <p:spPr>
          <a:xfrm>
            <a:off x="501450" y="1081750"/>
            <a:ext cx="7310100" cy="108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Segunda pre-entrega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lang="es" sz="2500">
                <a:solidFill>
                  <a:schemeClr val="dk1"/>
                </a:solidFill>
                <a:latin typeface="DM Sans"/>
                <a:ea typeface="DM Sans"/>
                <a:cs typeface="DM Sans"/>
                <a:sym typeface="DM Sans"/>
              </a:rPr>
              <a:t>Repositorio en GitHub</a:t>
            </a:r>
            <a:endParaRPr sz="2500">
              <a:solidFill>
                <a:schemeClr val="dk1"/>
              </a:solidFill>
              <a:latin typeface="DM Sans"/>
              <a:ea typeface="DM Sans"/>
              <a:cs typeface="DM Sans"/>
              <a:sym typeface="DM Sans"/>
            </a:endParaRPr>
          </a:p>
        </p:txBody>
      </p:sp>
      <p:pic>
        <p:nvPicPr>
          <p:cNvPr id="626" name="Google Shape;626;p7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27" name="Google Shape;627;p7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28" name="Google Shape;628;p77"/>
          <p:cNvSpPr txBox="1"/>
          <p:nvPr/>
        </p:nvSpPr>
        <p:spPr>
          <a:xfrm>
            <a:off x="4603775" y="2454550"/>
            <a:ext cx="3834600" cy="119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latin typeface="DM Sans"/>
                <a:ea typeface="DM Sans"/>
                <a:cs typeface="DM Sans"/>
                <a:sym typeface="DM Sans"/>
              </a:rPr>
              <a:t>Se debe entregar</a:t>
            </a:r>
            <a:endParaRPr b="1" sz="1200">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Todos los archivos necesarios para visualizar correctamente la web.</a:t>
            </a:r>
            <a:endParaRPr sz="1200">
              <a:solidFill>
                <a:schemeClr val="dk1"/>
              </a:solidFill>
              <a:latin typeface="DM Sans"/>
              <a:ea typeface="DM Sans"/>
              <a:cs typeface="DM Sans"/>
              <a:sym typeface="DM Sans"/>
            </a:endParaRPr>
          </a:p>
          <a:p>
            <a:pPr indent="-304800" lvl="0" marL="457200" rtl="0" algn="just">
              <a:lnSpc>
                <a:spcPct val="115000"/>
              </a:lnSpc>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Mostrar los commit usados para actualizar/versionar el código.</a:t>
            </a:r>
            <a:endParaRPr sz="1200">
              <a:solidFill>
                <a:srgbClr val="999999"/>
              </a:solidFill>
              <a:latin typeface="DM Sans"/>
              <a:ea typeface="DM Sans"/>
              <a:cs typeface="DM Sans"/>
              <a:sym typeface="DM Sans"/>
            </a:endParaRPr>
          </a:p>
        </p:txBody>
      </p:sp>
      <p:sp>
        <p:nvSpPr>
          <p:cNvPr id="629" name="Google Shape;629;p77"/>
          <p:cNvSpPr txBox="1"/>
          <p:nvPr/>
        </p:nvSpPr>
        <p:spPr>
          <a:xfrm>
            <a:off x="457350" y="2367275"/>
            <a:ext cx="3834600" cy="1522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200">
                <a:latin typeface="DM Sans"/>
                <a:ea typeface="DM Sans"/>
                <a:cs typeface="DM Sans"/>
                <a:sym typeface="DM Sans"/>
              </a:rPr>
              <a:t>Consigna</a:t>
            </a:r>
            <a:endParaRPr b="1" sz="1200">
              <a:latin typeface="DM Sans"/>
              <a:ea typeface="DM Sans"/>
              <a:cs typeface="DM Sans"/>
              <a:sym typeface="DM Sans"/>
            </a:endParaRPr>
          </a:p>
          <a:p>
            <a:pPr indent="0" lvl="0" marL="0" rtl="0" algn="l">
              <a:lnSpc>
                <a:spcPct val="30000"/>
              </a:lnSpc>
              <a:spcBef>
                <a:spcPts val="0"/>
              </a:spcBef>
              <a:spcAft>
                <a:spcPts val="0"/>
              </a:spcAft>
              <a:buNone/>
            </a:pPr>
            <a:r>
              <a:t/>
            </a:r>
            <a:endParaRPr b="1" sz="1200">
              <a:latin typeface="DM Sans"/>
              <a:ea typeface="DM Sans"/>
              <a:cs typeface="DM Sans"/>
              <a:sym typeface="DM Sans"/>
            </a:endParaRPr>
          </a:p>
          <a:p>
            <a:pPr indent="-304800" lvl="0" marL="457200" rtl="0" algn="l">
              <a:spcBef>
                <a:spcPts val="0"/>
              </a:spcBef>
              <a:spcAft>
                <a:spcPts val="0"/>
              </a:spcAft>
              <a:buClr>
                <a:srgbClr val="EA90FF"/>
              </a:buClr>
              <a:buSzPts val="1200"/>
              <a:buFont typeface="DM Sans"/>
              <a:buChar char="✓"/>
            </a:pPr>
            <a:r>
              <a:rPr lang="es" sz="1200">
                <a:solidFill>
                  <a:schemeClr val="dk1"/>
                </a:solidFill>
                <a:latin typeface="DM Sans"/>
                <a:ea typeface="DM Sans"/>
                <a:cs typeface="DM Sans"/>
                <a:sym typeface="DM Sans"/>
              </a:rPr>
              <a:t>Utilizar Git de forma correcta para versionar el proyecto. Hacer uso de GitHub para brindar acceso al proyecto versionado.</a:t>
            </a:r>
            <a:endParaRPr sz="1200">
              <a:solidFill>
                <a:schemeClr val="dk1"/>
              </a:solidFill>
              <a:latin typeface="DM Sans"/>
              <a:ea typeface="DM Sans"/>
              <a:cs typeface="DM Sans"/>
              <a:sym typeface="DM Sans"/>
            </a:endParaRPr>
          </a:p>
          <a:p>
            <a:pPr indent="0" lvl="0" marL="0" rtl="0" algn="l">
              <a:lnSpc>
                <a:spcPct val="100000"/>
              </a:lnSpc>
              <a:spcBef>
                <a:spcPts val="1000"/>
              </a:spcBef>
              <a:spcAft>
                <a:spcPts val="0"/>
              </a:spcAft>
              <a:buNone/>
            </a:pPr>
            <a:r>
              <a:t/>
            </a:r>
            <a:endParaRPr sz="1350">
              <a:latin typeface="DM Sans"/>
              <a:ea typeface="DM Sans"/>
              <a:cs typeface="DM Sans"/>
              <a:sym typeface="DM Sans"/>
            </a:endParaRPr>
          </a:p>
          <a:p>
            <a:pPr indent="0" lvl="0" marL="0" rtl="0" algn="l">
              <a:spcBef>
                <a:spcPts val="0"/>
              </a:spcBef>
              <a:spcAft>
                <a:spcPts val="800"/>
              </a:spcAft>
              <a:buNone/>
            </a:pPr>
            <a:r>
              <a:t/>
            </a:r>
            <a:endParaRPr sz="1350" u="sng">
              <a:solidFill>
                <a:srgbClr val="83AEFB"/>
              </a:solidFill>
              <a:latin typeface="DM Sans"/>
              <a:ea typeface="DM Sans"/>
              <a:cs typeface="DM Sans"/>
              <a:sym typeface="DM Sans"/>
            </a:endParaRPr>
          </a:p>
        </p:txBody>
      </p:sp>
      <p:sp>
        <p:nvSpPr>
          <p:cNvPr id="630" name="Google Shape;630;p7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7"/>
          <p:cNvSpPr txBox="1"/>
          <p:nvPr/>
        </p:nvSpPr>
        <p:spPr>
          <a:xfrm>
            <a:off x="501450" y="2037600"/>
            <a:ext cx="604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000"/>
              </a:spcAft>
              <a:buClr>
                <a:schemeClr val="dk1"/>
              </a:buClr>
              <a:buSzPts val="1100"/>
              <a:buFont typeface="Arial"/>
              <a:buNone/>
            </a:pPr>
            <a:r>
              <a:rPr b="1" lang="es" sz="1200">
                <a:solidFill>
                  <a:schemeClr val="dk1"/>
                </a:solidFill>
                <a:latin typeface="DM Sans"/>
                <a:ea typeface="DM Sans"/>
                <a:cs typeface="DM Sans"/>
                <a:sym typeface="DM Sans"/>
              </a:rPr>
              <a:t>Formato: </a:t>
            </a:r>
            <a:r>
              <a:rPr lang="es" sz="1200">
                <a:solidFill>
                  <a:schemeClr val="dk1"/>
                </a:solidFill>
                <a:latin typeface="DM Sans"/>
                <a:ea typeface="DM Sans"/>
                <a:cs typeface="DM Sans"/>
                <a:sym typeface="DM Sans"/>
              </a:rPr>
              <a:t>Link al repositorio en GitHub donde está hosteado el proyecto.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7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637" name="Google Shape;637;p78"/>
          <p:cNvGrpSpPr/>
          <p:nvPr/>
        </p:nvGrpSpPr>
        <p:grpSpPr>
          <a:xfrm>
            <a:off x="4202550" y="994173"/>
            <a:ext cx="738900" cy="738900"/>
            <a:chOff x="4202550" y="994173"/>
            <a:chExt cx="738900" cy="738900"/>
          </a:xfrm>
        </p:grpSpPr>
        <p:sp>
          <p:nvSpPr>
            <p:cNvPr id="638" name="Google Shape;638;p7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39" name="Google Shape;639;p7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645" name="Google Shape;645;p79"/>
          <p:cNvGrpSpPr/>
          <p:nvPr/>
        </p:nvGrpSpPr>
        <p:grpSpPr>
          <a:xfrm>
            <a:off x="457358" y="468285"/>
            <a:ext cx="431074" cy="431074"/>
            <a:chOff x="4202550" y="994173"/>
            <a:chExt cx="738900" cy="738900"/>
          </a:xfrm>
        </p:grpSpPr>
        <p:sp>
          <p:nvSpPr>
            <p:cNvPr id="646" name="Google Shape;646;p7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47" name="Google Shape;647;p7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48" name="Google Shape;648;p7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49" name="Google Shape;649;p79"/>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650" name="Google Shape;650;p79"/>
          <p:cNvSpPr txBox="1"/>
          <p:nvPr/>
        </p:nvSpPr>
        <p:spPr>
          <a:xfrm>
            <a:off x="466350" y="2615775"/>
            <a:ext cx="8211300" cy="7653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Funcionalidades y ejemplos</a:t>
            </a:r>
            <a:r>
              <a:rPr lang="es" sz="1350">
                <a:solidFill>
                  <a:srgbClr val="999999"/>
                </a:solidFill>
                <a:latin typeface="DM Sans"/>
                <a:ea typeface="DM Sans"/>
                <a:cs typeface="DM Sans"/>
                <a:sym typeface="DM Sans"/>
              </a:rPr>
              <a:t> | </a:t>
            </a:r>
            <a:r>
              <a:rPr b="1" lang="es" sz="1350">
                <a:solidFill>
                  <a:srgbClr val="999999"/>
                </a:solidFill>
                <a:latin typeface="DM Sans"/>
                <a:ea typeface="DM Sans"/>
                <a:cs typeface="DM Sans"/>
                <a:sym typeface="DM Sans"/>
              </a:rPr>
              <a:t>w3schools.com</a:t>
            </a:r>
            <a:endParaRPr sz="1350" u="sng">
              <a:solidFill>
                <a:srgbClr val="83AEFB"/>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661" name="Google Shape;661;p81"/>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Resumen de lo visto en clase hoy: </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Framework.</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Funcionalidades de Bootstrap</a:t>
            </a:r>
            <a:endParaRPr sz="1350">
              <a:solidFill>
                <a:schemeClr val="lt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3"/>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nvSpPr>
        <p:spPr>
          <a:xfrm>
            <a:off x="1404863"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Librerías y </a:t>
            </a:r>
            <a:r>
              <a:rPr b="1" lang="es" sz="4000">
                <a:solidFill>
                  <a:srgbClr val="EAFF6A"/>
                </a:solidFill>
                <a:latin typeface="DM Sans"/>
                <a:ea typeface="DM Sans"/>
                <a:cs typeface="DM Sans"/>
                <a:sym typeface="DM Sans"/>
              </a:rPr>
              <a:t>Frameworks</a:t>
            </a:r>
            <a:endParaRPr b="1" sz="4000">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84"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p:nvPr/>
        </p:nvSpPr>
        <p:spPr>
          <a:xfrm>
            <a:off x="4764600" y="0"/>
            <a:ext cx="4379400" cy="51435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2"/>
          <p:cNvPicPr preferRelativeResize="0"/>
          <p:nvPr/>
        </p:nvPicPr>
        <p:blipFill rotWithShape="1">
          <a:blip r:embed="rId3">
            <a:alphaModFix/>
          </a:blip>
          <a:srcRect b="36815" l="15534" r="11430" t="24622"/>
          <a:stretch/>
        </p:blipFill>
        <p:spPr>
          <a:xfrm>
            <a:off x="5252975" y="1917150"/>
            <a:ext cx="3260749" cy="897900"/>
          </a:xfrm>
          <a:prstGeom prst="rect">
            <a:avLst/>
          </a:prstGeom>
          <a:noFill/>
          <a:ln>
            <a:noFill/>
          </a:ln>
        </p:spPr>
      </p:pic>
      <p:pic>
        <p:nvPicPr>
          <p:cNvPr id="144" name="Google Shape;144;p22"/>
          <p:cNvPicPr preferRelativeResize="0"/>
          <p:nvPr/>
        </p:nvPicPr>
        <p:blipFill>
          <a:blip r:embed="rId4">
            <a:alphaModFix/>
          </a:blip>
          <a:stretch>
            <a:fillRect/>
          </a:stretch>
        </p:blipFill>
        <p:spPr>
          <a:xfrm>
            <a:off x="5114200" y="3443802"/>
            <a:ext cx="3758194" cy="808851"/>
          </a:xfrm>
          <a:prstGeom prst="rect">
            <a:avLst/>
          </a:prstGeom>
          <a:noFill/>
          <a:ln>
            <a:noFill/>
          </a:ln>
        </p:spPr>
      </p:pic>
      <p:pic>
        <p:nvPicPr>
          <p:cNvPr id="145" name="Google Shape;145;p22"/>
          <p:cNvPicPr preferRelativeResize="0"/>
          <p:nvPr/>
        </p:nvPicPr>
        <p:blipFill rotWithShape="1">
          <a:blip r:embed="rId5">
            <a:alphaModFix/>
          </a:blip>
          <a:srcRect b="18800" l="0" r="0" t="27019"/>
          <a:stretch/>
        </p:blipFill>
        <p:spPr>
          <a:xfrm>
            <a:off x="5481400" y="456425"/>
            <a:ext cx="2762250" cy="897900"/>
          </a:xfrm>
          <a:prstGeom prst="rect">
            <a:avLst/>
          </a:prstGeom>
          <a:noFill/>
          <a:ln>
            <a:noFill/>
          </a:ln>
        </p:spPr>
      </p:pic>
      <p:sp>
        <p:nvSpPr>
          <p:cNvPr id="146" name="Google Shape;146;p2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Librería</a:t>
            </a:r>
            <a:endParaRPr b="1" sz="4000">
              <a:solidFill>
                <a:schemeClr val="dk1"/>
              </a:solidFill>
              <a:latin typeface="DM Sans"/>
              <a:ea typeface="DM Sans"/>
              <a:cs typeface="DM Sans"/>
              <a:sym typeface="DM Sans"/>
            </a:endParaRPr>
          </a:p>
        </p:txBody>
      </p:sp>
      <p:sp>
        <p:nvSpPr>
          <p:cNvPr id="147" name="Google Shape;147;p22"/>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 una </a:t>
            </a:r>
            <a:r>
              <a:rPr lang="es" sz="1350">
                <a:highlight>
                  <a:schemeClr val="accent6"/>
                </a:highlight>
                <a:latin typeface="DM Sans"/>
                <a:ea typeface="DM Sans"/>
                <a:cs typeface="DM Sans"/>
                <a:sym typeface="DM Sans"/>
              </a:rPr>
              <a:t>colección de elementos</a:t>
            </a:r>
            <a:r>
              <a:rPr lang="es" sz="1350">
                <a:latin typeface="DM Sans"/>
                <a:ea typeface="DM Sans"/>
                <a:cs typeface="DM Sans"/>
                <a:sym typeface="DM Sans"/>
              </a:rPr>
              <a:t>, un </a:t>
            </a:r>
            <a:r>
              <a:rPr b="1" lang="es" sz="1350">
                <a:latin typeface="DM Sans"/>
                <a:ea typeface="DM Sans"/>
                <a:cs typeface="DM Sans"/>
                <a:sym typeface="DM Sans"/>
              </a:rPr>
              <a:t>conjunto de rutinas, </a:t>
            </a:r>
            <a:r>
              <a:rPr lang="es" sz="1350">
                <a:latin typeface="DM Sans"/>
                <a:ea typeface="DM Sans"/>
                <a:cs typeface="DM Sans"/>
                <a:sym typeface="DM Sans"/>
              </a:rPr>
              <a:t>en este caso </a:t>
            </a:r>
            <a:r>
              <a:rPr b="1" lang="es" sz="1350">
                <a:latin typeface="DM Sans"/>
                <a:ea typeface="DM Sans"/>
                <a:cs typeface="DM Sans"/>
                <a:sym typeface="DM Sans"/>
              </a:rPr>
              <a:t>código</a:t>
            </a:r>
            <a:r>
              <a:rPr lang="es" sz="1350">
                <a:latin typeface="DM Sans"/>
                <a:ea typeface="DM Sans"/>
                <a:cs typeface="DM Sans"/>
                <a:sym typeface="DM Sans"/>
              </a:rPr>
              <a:t>, que suelen tener un propósito concreto.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48" name="Google Shape;148;p22"/>
          <p:cNvPicPr preferRelativeResize="0"/>
          <p:nvPr/>
        </p:nvPicPr>
        <p:blipFill>
          <a:blip r:embed="rId6">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nvSpPr>
        <p:spPr>
          <a:xfrm>
            <a:off x="473350" y="619525"/>
            <a:ext cx="4081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Framework</a:t>
            </a:r>
            <a:endParaRPr b="1" sz="4000">
              <a:solidFill>
                <a:schemeClr val="dk1"/>
              </a:solidFill>
              <a:latin typeface="DM Sans"/>
              <a:ea typeface="DM Sans"/>
              <a:cs typeface="DM Sans"/>
              <a:sym typeface="DM Sans"/>
            </a:endParaRPr>
          </a:p>
        </p:txBody>
      </p:sp>
      <p:sp>
        <p:nvSpPr>
          <p:cNvPr id="154" name="Google Shape;154;p23"/>
          <p:cNvSpPr txBox="1"/>
          <p:nvPr/>
        </p:nvSpPr>
        <p:spPr>
          <a:xfrm>
            <a:off x="393750" y="1550300"/>
            <a:ext cx="8356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prácticamente lo que el nombre indica: un </a:t>
            </a:r>
            <a:r>
              <a:rPr lang="es" sz="1350">
                <a:highlight>
                  <a:schemeClr val="accent6"/>
                </a:highlight>
                <a:latin typeface="DM Sans"/>
                <a:ea typeface="DM Sans"/>
                <a:cs typeface="DM Sans"/>
                <a:sym typeface="DM Sans"/>
              </a:rPr>
              <a:t>marco de trabajo</a:t>
            </a:r>
            <a:r>
              <a:rPr lang="es" sz="1350">
                <a:latin typeface="DM Sans"/>
                <a:ea typeface="DM Sans"/>
                <a:cs typeface="DM Sans"/>
                <a:sym typeface="DM Sans"/>
              </a:rPr>
              <a:t>. Se trata de un</a:t>
            </a:r>
            <a:r>
              <a:rPr lang="es" sz="1350">
                <a:highlight>
                  <a:schemeClr val="accent6"/>
                </a:highlight>
                <a:latin typeface="DM Sans"/>
                <a:ea typeface="DM Sans"/>
                <a:cs typeface="DM Sans"/>
                <a:sym typeface="DM Sans"/>
              </a:rPr>
              <a:t> conjunto de herramientas y código</a:t>
            </a:r>
            <a:r>
              <a:rPr lang="es" sz="1350">
                <a:latin typeface="DM Sans"/>
                <a:ea typeface="DM Sans"/>
                <a:cs typeface="DM Sans"/>
                <a:sym typeface="DM Sans"/>
              </a:rPr>
              <a:t>, para trabajar de acuerdo con una metodología, utilizando determinados patrones.</a:t>
            </a:r>
            <a:endParaRPr sz="1350">
              <a:latin typeface="DM Sans"/>
              <a:ea typeface="DM Sans"/>
              <a:cs typeface="DM Sans"/>
              <a:sym typeface="DM Sans"/>
            </a:endParaRPr>
          </a:p>
        </p:txBody>
      </p:sp>
      <p:pic>
        <p:nvPicPr>
          <p:cNvPr id="155" name="Google Shape;155;p23"/>
          <p:cNvPicPr preferRelativeResize="0"/>
          <p:nvPr/>
        </p:nvPicPr>
        <p:blipFill rotWithShape="1">
          <a:blip r:embed="rId3">
            <a:alphaModFix/>
          </a:blip>
          <a:srcRect b="29895" l="0" r="0" t="19691"/>
          <a:stretch/>
        </p:blipFill>
        <p:spPr>
          <a:xfrm>
            <a:off x="0" y="2550384"/>
            <a:ext cx="9144000" cy="2593115"/>
          </a:xfrm>
          <a:prstGeom prst="rect">
            <a:avLst/>
          </a:prstGeom>
          <a:noFill/>
          <a:ln>
            <a:noFill/>
          </a:ln>
        </p:spPr>
      </p:pic>
      <p:pic>
        <p:nvPicPr>
          <p:cNvPr id="156" name="Google Shape;156;p23"/>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